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90" r:id="rId2"/>
    <p:sldId id="702" r:id="rId3"/>
    <p:sldId id="525" r:id="rId4"/>
    <p:sldId id="679" r:id="rId5"/>
    <p:sldId id="585" r:id="rId6"/>
    <p:sldId id="584" r:id="rId7"/>
    <p:sldId id="471" r:id="rId8"/>
    <p:sldId id="553" r:id="rId9"/>
    <p:sldId id="551" r:id="rId10"/>
    <p:sldId id="526" r:id="rId11"/>
    <p:sldId id="552" r:id="rId12"/>
    <p:sldId id="532" r:id="rId13"/>
    <p:sldId id="529" r:id="rId14"/>
    <p:sldId id="554" r:id="rId15"/>
    <p:sldId id="533" r:id="rId16"/>
    <p:sldId id="678" r:id="rId17"/>
    <p:sldId id="534" r:id="rId18"/>
    <p:sldId id="527" r:id="rId19"/>
    <p:sldId id="665" r:id="rId20"/>
    <p:sldId id="528" r:id="rId21"/>
    <p:sldId id="536" r:id="rId22"/>
    <p:sldId id="537" r:id="rId23"/>
    <p:sldId id="642" r:id="rId24"/>
    <p:sldId id="609" r:id="rId25"/>
    <p:sldId id="625" r:id="rId26"/>
    <p:sldId id="624" r:id="rId27"/>
    <p:sldId id="626" r:id="rId28"/>
    <p:sldId id="623" r:id="rId29"/>
    <p:sldId id="564" r:id="rId30"/>
    <p:sldId id="539" r:id="rId31"/>
    <p:sldId id="538" r:id="rId32"/>
    <p:sldId id="627" r:id="rId33"/>
    <p:sldId id="540" r:id="rId34"/>
    <p:sldId id="541" r:id="rId35"/>
    <p:sldId id="535" r:id="rId36"/>
    <p:sldId id="640" r:id="rId37"/>
    <p:sldId id="562" r:id="rId38"/>
    <p:sldId id="565" r:id="rId39"/>
    <p:sldId id="531" r:id="rId40"/>
    <p:sldId id="682" r:id="rId41"/>
    <p:sldId id="586" r:id="rId42"/>
    <p:sldId id="567" r:id="rId43"/>
    <p:sldId id="683" r:id="rId44"/>
    <p:sldId id="648" r:id="rId45"/>
    <p:sldId id="636" r:id="rId46"/>
    <p:sldId id="649" r:id="rId47"/>
    <p:sldId id="635" r:id="rId48"/>
    <p:sldId id="637" r:id="rId49"/>
    <p:sldId id="650" r:id="rId50"/>
    <p:sldId id="634" r:id="rId51"/>
    <p:sldId id="669" r:id="rId52"/>
    <p:sldId id="568" r:id="rId53"/>
    <p:sldId id="571" r:id="rId54"/>
    <p:sldId id="659" r:id="rId55"/>
    <p:sldId id="570" r:id="rId56"/>
    <p:sldId id="670" r:id="rId57"/>
    <p:sldId id="671" r:id="rId58"/>
    <p:sldId id="651" r:id="rId59"/>
    <p:sldId id="576" r:id="rId60"/>
    <p:sldId id="575" r:id="rId61"/>
    <p:sldId id="701" r:id="rId62"/>
    <p:sldId id="672" r:id="rId63"/>
    <p:sldId id="574" r:id="rId64"/>
    <p:sldId id="673" r:id="rId65"/>
    <p:sldId id="674" r:id="rId66"/>
    <p:sldId id="661" r:id="rId67"/>
    <p:sldId id="577" r:id="rId68"/>
    <p:sldId id="639" r:id="rId69"/>
    <p:sldId id="638" r:id="rId70"/>
    <p:sldId id="698" r:id="rId71"/>
    <p:sldId id="676" r:id="rId72"/>
    <p:sldId id="356" r:id="rId73"/>
  </p:sldIdLst>
  <p:sldSz cx="9144000" cy="6858000" type="screen4x3"/>
  <p:notesSz cx="7315200" cy="9601200"/>
  <p:custDataLst>
    <p:tags r:id="rId7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3592955B-5A22-4A92-892A-042B197D66BC}">
          <p14:sldIdLst>
            <p14:sldId id="290"/>
            <p14:sldId id="702"/>
            <p14:sldId id="525"/>
            <p14:sldId id="679"/>
            <p14:sldId id="585"/>
            <p14:sldId id="584"/>
            <p14:sldId id="471"/>
            <p14:sldId id="553"/>
            <p14:sldId id="551"/>
            <p14:sldId id="526"/>
            <p14:sldId id="552"/>
            <p14:sldId id="532"/>
            <p14:sldId id="529"/>
            <p14:sldId id="554"/>
            <p14:sldId id="533"/>
            <p14:sldId id="678"/>
            <p14:sldId id="534"/>
            <p14:sldId id="527"/>
            <p14:sldId id="665"/>
            <p14:sldId id="528"/>
            <p14:sldId id="536"/>
            <p14:sldId id="537"/>
            <p14:sldId id="642"/>
            <p14:sldId id="609"/>
            <p14:sldId id="625"/>
            <p14:sldId id="624"/>
            <p14:sldId id="626"/>
            <p14:sldId id="623"/>
            <p14:sldId id="564"/>
            <p14:sldId id="539"/>
            <p14:sldId id="538"/>
            <p14:sldId id="627"/>
            <p14:sldId id="540"/>
            <p14:sldId id="541"/>
            <p14:sldId id="535"/>
          </p14:sldIdLst>
        </p14:section>
        <p14:section name="Harnessing Data Correlation" id="{D0DCC6FC-98FA-A04B-BEB5-ACA206F9C2D0}">
          <p14:sldIdLst/>
        </p14:section>
        <p14:section name="Erasure-coded Key-value Stores with Side Information" id="{4B27C8F2-ABFB-174E-90B1-99AC0BCF6127}">
          <p14:sldIdLst>
            <p14:sldId id="640"/>
            <p14:sldId id="562"/>
            <p14:sldId id="565"/>
            <p14:sldId id="531"/>
            <p14:sldId id="682"/>
            <p14:sldId id="586"/>
            <p14:sldId id="567"/>
            <p14:sldId id="683"/>
            <p14:sldId id="648"/>
            <p14:sldId id="636"/>
            <p14:sldId id="649"/>
            <p14:sldId id="635"/>
            <p14:sldId id="637"/>
            <p14:sldId id="650"/>
            <p14:sldId id="634"/>
            <p14:sldId id="669"/>
            <p14:sldId id="568"/>
            <p14:sldId id="571"/>
            <p14:sldId id="659"/>
            <p14:sldId id="570"/>
            <p14:sldId id="670"/>
            <p14:sldId id="671"/>
            <p14:sldId id="651"/>
            <p14:sldId id="576"/>
            <p14:sldId id="575"/>
            <p14:sldId id="701"/>
            <p14:sldId id="672"/>
            <p14:sldId id="574"/>
            <p14:sldId id="673"/>
            <p14:sldId id="674"/>
            <p14:sldId id="661"/>
            <p14:sldId id="577"/>
            <p14:sldId id="639"/>
            <p14:sldId id="638"/>
            <p14:sldId id="698"/>
          </p14:sldIdLst>
        </p14:section>
        <p14:section name="Discussion" id="{CB2061B8-BCDA-814A-9142-8205A22F9736}">
          <p14:sldIdLst>
            <p14:sldId id="676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8FF"/>
    <a:srgbClr val="024894"/>
    <a:srgbClr val="FF3300"/>
    <a:srgbClr val="0432FF"/>
    <a:srgbClr val="990000"/>
    <a:srgbClr val="00F9F7"/>
    <a:srgbClr val="0067D8"/>
    <a:srgbClr val="235B98"/>
    <a:srgbClr val="FFFF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93" autoAdjust="0"/>
    <p:restoredTop sz="82897" autoAdjust="0"/>
  </p:normalViewPr>
  <p:slideViewPr>
    <p:cSldViewPr snapToGrid="0">
      <p:cViewPr varScale="1">
        <p:scale>
          <a:sx n="97" d="100"/>
          <a:sy n="97" d="100"/>
        </p:scale>
        <p:origin x="1616" y="200"/>
      </p:cViewPr>
      <p:guideLst>
        <p:guide orient="horz" pos="1593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CA32D41-3A6C-46A6-B349-FB09717C32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6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D3D67-6E5D-4D40-B781-51264C668F03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299FB-D55F-41C3-A212-0C2AD31D2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39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7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94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6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26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77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0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7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1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52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35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365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05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40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15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46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1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1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54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5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3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48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12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21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98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01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83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17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3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23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801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8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3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81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0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48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4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299FB-D55F-41C3-A212-0C2AD31D28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1A4FE-F83C-432D-B2B2-BFF0DEBBFE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163"/>
            <a:ext cx="1943100" cy="60658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163"/>
            <a:ext cx="5676900" cy="6065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06210B-ADDF-4211-990F-2BC06D843A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AC896-08BF-40E4-B39B-0FA53A502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2063"/>
            <a:ext cx="3810000" cy="48339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EB49D0-F7CE-4CFA-B2C0-4F22BBA47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1FEB8-E8DF-401E-95FA-BC5646205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86E36-0DA5-47A6-B10B-A33D3119F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F8CD6-EE1E-4215-83E1-CCF0DBCA89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6FEC9-0029-4A91-86A8-D71C7B1ABA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88AB3-A620-431E-87B5-E93792F78C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163"/>
            <a:ext cx="7772400" cy="69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823696"/>
            <a:ext cx="7772400" cy="531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AFEB4478-EE93-4F5E-B40C-BCE7D5437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343047"/>
            <a:ext cx="9144000" cy="524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EECS-duo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84" y="6390448"/>
            <a:ext cx="4236285" cy="4297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rgbClr val="235B98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210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12" Type="http://schemas.openxmlformats.org/officeDocument/2006/relationships/image" Target="../media/image3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90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7.tiff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7.tiff"/><Relationship Id="rId10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7.tiff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40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93.png"/><Relationship Id="rId10" Type="http://schemas.openxmlformats.org/officeDocument/2006/relationships/image" Target="../media/image38.png"/><Relationship Id="rId4" Type="http://schemas.openxmlformats.org/officeDocument/2006/relationships/image" Target="../media/image7.tiff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30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292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6.png"/><Relationship Id="rId19" Type="http://schemas.openxmlformats.org/officeDocument/2006/relationships/image" Target="../media/image2.png"/><Relationship Id="rId4" Type="http://schemas.openxmlformats.org/officeDocument/2006/relationships/image" Target="../media/image471.png"/><Relationship Id="rId9" Type="http://schemas.openxmlformats.org/officeDocument/2006/relationships/image" Target="../media/image7.tiff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9.png"/><Relationship Id="rId3" Type="http://schemas.openxmlformats.org/officeDocument/2006/relationships/image" Target="../media/image460.png"/><Relationship Id="rId21" Type="http://schemas.openxmlformats.org/officeDocument/2006/relationships/image" Target="../media/image54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24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openxmlformats.org/officeDocument/2006/relationships/image" Target="../media/image62.png"/><Relationship Id="rId23" Type="http://schemas.openxmlformats.org/officeDocument/2006/relationships/image" Target="../media/image56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71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5.png"/><Relationship Id="rId27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6.png"/><Relationship Id="rId18" Type="http://schemas.openxmlformats.org/officeDocument/2006/relationships/image" Target="../media/image60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68.png"/><Relationship Id="rId7" Type="http://schemas.openxmlformats.org/officeDocument/2006/relationships/image" Target="../media/image50.png"/><Relationship Id="rId12" Type="http://schemas.openxmlformats.org/officeDocument/2006/relationships/image" Target="../media/image65.png"/><Relationship Id="rId17" Type="http://schemas.openxmlformats.org/officeDocument/2006/relationships/image" Target="../media/image53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20" Type="http://schemas.openxmlformats.org/officeDocument/2006/relationships/image" Target="../media/image48.png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64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.png"/><Relationship Id="rId23" Type="http://schemas.openxmlformats.org/officeDocument/2006/relationships/image" Target="../media/image55.png"/><Relationship Id="rId28" Type="http://schemas.openxmlformats.org/officeDocument/2006/relationships/image" Target="../media/image69.png"/><Relationship Id="rId10" Type="http://schemas.openxmlformats.org/officeDocument/2006/relationships/image" Target="../media/image63.png"/><Relationship Id="rId19" Type="http://schemas.openxmlformats.org/officeDocument/2006/relationships/image" Target="../media/image61.png"/><Relationship Id="rId4" Type="http://schemas.openxmlformats.org/officeDocument/2006/relationships/image" Target="../media/image460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1.png"/><Relationship Id="rId18" Type="http://schemas.openxmlformats.org/officeDocument/2006/relationships/image" Target="../media/image65.png"/><Relationship Id="rId26" Type="http://schemas.openxmlformats.org/officeDocument/2006/relationships/image" Target="../media/image58.png"/><Relationship Id="rId3" Type="http://schemas.openxmlformats.org/officeDocument/2006/relationships/image" Target="../media/image7.tiff"/><Relationship Id="rId21" Type="http://schemas.openxmlformats.org/officeDocument/2006/relationships/image" Target="../media/image41.png"/><Relationship Id="rId7" Type="http://schemas.openxmlformats.org/officeDocument/2006/relationships/image" Target="../media/image50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24" Type="http://schemas.openxmlformats.org/officeDocument/2006/relationships/image" Target="../media/image56.png"/><Relationship Id="rId5" Type="http://schemas.openxmlformats.org/officeDocument/2006/relationships/image" Target="../media/image471.png"/><Relationship Id="rId15" Type="http://schemas.openxmlformats.org/officeDocument/2006/relationships/image" Target="../media/image62.png"/><Relationship Id="rId23" Type="http://schemas.openxmlformats.org/officeDocument/2006/relationships/image" Target="../media/image55.png"/><Relationship Id="rId28" Type="http://schemas.openxmlformats.org/officeDocument/2006/relationships/image" Target="../media/image2.png"/><Relationship Id="rId10" Type="http://schemas.openxmlformats.org/officeDocument/2006/relationships/image" Target="../media/image52.png"/><Relationship Id="rId19" Type="http://schemas.openxmlformats.org/officeDocument/2006/relationships/image" Target="../media/image66.png"/><Relationship Id="rId4" Type="http://schemas.openxmlformats.org/officeDocument/2006/relationships/image" Target="../media/image460.png"/><Relationship Id="rId9" Type="http://schemas.openxmlformats.org/officeDocument/2006/relationships/image" Target="../media/image6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450.png"/><Relationship Id="rId3" Type="http://schemas.openxmlformats.org/officeDocument/2006/relationships/image" Target="../media/image410.png"/><Relationship Id="rId7" Type="http://schemas.openxmlformats.org/officeDocument/2006/relationships/image" Target="../media/image7.tiff"/><Relationship Id="rId12" Type="http://schemas.openxmlformats.org/officeDocument/2006/relationships/image" Target="../media/image47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400.png"/><Relationship Id="rId5" Type="http://schemas.openxmlformats.org/officeDocument/2006/relationships/image" Target="../media/image70.png"/><Relationship Id="rId10" Type="http://schemas.openxmlformats.org/officeDocument/2006/relationships/image" Target="../media/image430.png"/><Relationship Id="rId4" Type="http://schemas.openxmlformats.org/officeDocument/2006/relationships/image" Target="../media/image6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0.png"/><Relationship Id="rId18" Type="http://schemas.openxmlformats.org/officeDocument/2006/relationships/image" Target="../media/image2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7" Type="http://schemas.openxmlformats.org/officeDocument/2006/relationships/image" Target="../media/image480.png"/><Relationship Id="rId2" Type="http://schemas.openxmlformats.org/officeDocument/2006/relationships/image" Target="../media/image380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470.png"/><Relationship Id="rId10" Type="http://schemas.openxmlformats.org/officeDocument/2006/relationships/image" Target="../media/image75.png"/><Relationship Id="rId4" Type="http://schemas.openxmlformats.org/officeDocument/2006/relationships/image" Target="../media/image6.png"/><Relationship Id="rId9" Type="http://schemas.openxmlformats.org/officeDocument/2006/relationships/image" Target="../media/image7.tiff"/><Relationship Id="rId14" Type="http://schemas.openxmlformats.org/officeDocument/2006/relationships/image" Target="../media/image4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6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2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4" Type="http://schemas.openxmlformats.org/officeDocument/2006/relationships/image" Target="../media/image6.png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77.png"/><Relationship Id="rId4" Type="http://schemas.openxmlformats.org/officeDocument/2006/relationships/image" Target="../media/image6.png"/><Relationship Id="rId9" Type="http://schemas.openxmlformats.org/officeDocument/2006/relationships/image" Target="../media/image440.png"/><Relationship Id="rId1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1.png"/><Relationship Id="rId12" Type="http://schemas.openxmlformats.org/officeDocument/2006/relationships/image" Target="../media/image48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3.png"/><Relationship Id="rId15" Type="http://schemas.openxmlformats.org/officeDocument/2006/relationships/image" Target="../media/image2.png"/><Relationship Id="rId10" Type="http://schemas.openxmlformats.org/officeDocument/2006/relationships/image" Target="../media/image450.png"/><Relationship Id="rId4" Type="http://schemas.openxmlformats.org/officeDocument/2006/relationships/image" Target="../media/image6.png"/><Relationship Id="rId14" Type="http://schemas.openxmlformats.org/officeDocument/2006/relationships/image" Target="../media/image4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20.png"/><Relationship Id="rId3" Type="http://schemas.openxmlformats.org/officeDocument/2006/relationships/image" Target="../media/image410.png"/><Relationship Id="rId7" Type="http://schemas.openxmlformats.org/officeDocument/2006/relationships/image" Target="../media/image78.png"/><Relationship Id="rId2" Type="http://schemas.openxmlformats.org/officeDocument/2006/relationships/image" Target="../media/image38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450.png"/><Relationship Id="rId5" Type="http://schemas.openxmlformats.org/officeDocument/2006/relationships/image" Target="../media/image73.png"/><Relationship Id="rId15" Type="http://schemas.openxmlformats.org/officeDocument/2006/relationships/image" Target="../media/image480.png"/><Relationship Id="rId4" Type="http://schemas.openxmlformats.org/officeDocument/2006/relationships/image" Target="../media/image6.png"/><Relationship Id="rId9" Type="http://schemas.openxmlformats.org/officeDocument/2006/relationships/image" Target="../media/image74.png"/><Relationship Id="rId14" Type="http://schemas.openxmlformats.org/officeDocument/2006/relationships/image" Target="../media/image4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0.png"/><Relationship Id="rId18" Type="http://schemas.openxmlformats.org/officeDocument/2006/relationships/image" Target="../media/image1141.png"/><Relationship Id="rId3" Type="http://schemas.openxmlformats.org/officeDocument/2006/relationships/image" Target="../media/image1041.png"/><Relationship Id="rId21" Type="http://schemas.openxmlformats.org/officeDocument/2006/relationships/image" Target="../media/image1171.png"/><Relationship Id="rId12" Type="http://schemas.openxmlformats.org/officeDocument/2006/relationships/image" Target="../media/image1040.png"/><Relationship Id="rId17" Type="http://schemas.openxmlformats.org/officeDocument/2006/relationships/image" Target="../media/image113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21.png"/><Relationship Id="rId20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15" Type="http://schemas.openxmlformats.org/officeDocument/2006/relationships/image" Target="../media/image1070.png"/><Relationship Id="rId19" Type="http://schemas.openxmlformats.org/officeDocument/2006/relationships/image" Target="../media/image1150.png"/><Relationship Id="rId4" Type="http://schemas.openxmlformats.org/officeDocument/2006/relationships/image" Target="../media/image1071.png"/><Relationship Id="rId14" Type="http://schemas.openxmlformats.org/officeDocument/2006/relationships/image" Target="../media/image1060.png"/><Relationship Id="rId2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1183.png"/><Relationship Id="rId7" Type="http://schemas.openxmlformats.org/officeDocument/2006/relationships/image" Target="../media/image1130.png"/><Relationship Id="rId12" Type="http://schemas.openxmlformats.org/officeDocument/2006/relationships/image" Target="../media/image1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70.png"/><Relationship Id="rId15" Type="http://schemas.openxmlformats.org/officeDocument/2006/relationships/image" Target="../media/image2.png"/><Relationship Id="rId14" Type="http://schemas.openxmlformats.org/officeDocument/2006/relationships/image" Target="../media/image11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13" Type="http://schemas.openxmlformats.org/officeDocument/2006/relationships/image" Target="../media/image2.png"/><Relationship Id="rId3" Type="http://schemas.openxmlformats.org/officeDocument/2006/relationships/image" Target="../media/image1201.png"/><Relationship Id="rId7" Type="http://schemas.openxmlformats.org/officeDocument/2006/relationships/image" Target="../media/image1130.png"/><Relationship Id="rId12" Type="http://schemas.openxmlformats.org/officeDocument/2006/relationships/image" Target="../media/image11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0" Type="http://schemas.openxmlformats.org/officeDocument/2006/relationships/image" Target="../media/image1221.png"/><Relationship Id="rId4" Type="http://schemas.openxmlformats.org/officeDocument/2006/relationships/image" Target="../media/image1090.png"/><Relationship Id="rId9" Type="http://schemas.openxmlformats.org/officeDocument/2006/relationships/image" Target="../media/image1212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2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2.png"/><Relationship Id="rId4" Type="http://schemas.openxmlformats.org/officeDocument/2006/relationships/image" Target="../media/image1090.png"/><Relationship Id="rId14" Type="http://schemas.openxmlformats.org/officeDocument/2006/relationships/image" Target="../media/image1201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1233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2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182.png"/><Relationship Id="rId19" Type="http://schemas.openxmlformats.org/officeDocument/2006/relationships/image" Target="../media/image2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0.png"/><Relationship Id="rId18" Type="http://schemas.openxmlformats.org/officeDocument/2006/relationships/image" Target="../media/image2.png"/><Relationship Id="rId7" Type="http://schemas.openxmlformats.org/officeDocument/2006/relationships/image" Target="../media/image1130.png"/><Relationship Id="rId12" Type="http://schemas.openxmlformats.org/officeDocument/2006/relationships/image" Target="../media/image1180.png"/><Relationship Id="rId17" Type="http://schemas.openxmlformats.org/officeDocument/2006/relationships/image" Target="../media/image123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0.png"/><Relationship Id="rId11" Type="http://schemas.openxmlformats.org/officeDocument/2006/relationships/image" Target="../media/image1170.png"/><Relationship Id="rId5" Type="http://schemas.openxmlformats.org/officeDocument/2006/relationships/image" Target="../media/image1100.png"/><Relationship Id="rId15" Type="http://schemas.openxmlformats.org/officeDocument/2006/relationships/image" Target="../media/image1211.png"/><Relationship Id="rId4" Type="http://schemas.openxmlformats.org/officeDocument/2006/relationships/image" Target="../media/image1090.png"/><Relationship Id="rId14" Type="http://schemas.openxmlformats.org/officeDocument/2006/relationships/image" Target="../media/image1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71.png"/><Relationship Id="rId7" Type="http://schemas.openxmlformats.org/officeDocument/2006/relationships/image" Target="../media/image125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5" Type="http://schemas.openxmlformats.org/officeDocument/2006/relationships/image" Target="../media/image1232.png"/><Relationship Id="rId4" Type="http://schemas.openxmlformats.org/officeDocument/2006/relationships/image" Target="../media/image1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0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3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9.png"/><Relationship Id="rId4" Type="http://schemas.openxmlformats.org/officeDocument/2006/relationships/image" Target="../media/image12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tiff"/><Relationship Id="rId7" Type="http://schemas.openxmlformats.org/officeDocument/2006/relationships/image" Target="../media/image9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1.png"/><Relationship Id="rId5" Type="http://schemas.openxmlformats.org/officeDocument/2006/relationships/image" Target="../media/image1061.png"/><Relationship Id="rId4" Type="http://schemas.openxmlformats.org/officeDocument/2006/relationships/image" Target="../media/image10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2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8.png"/><Relationship Id="rId26" Type="http://schemas.openxmlformats.org/officeDocument/2006/relationships/image" Target="../media/image146.png"/><Relationship Id="rId21" Type="http://schemas.openxmlformats.org/officeDocument/2006/relationships/image" Target="../media/image141.png"/><Relationship Id="rId17" Type="http://schemas.openxmlformats.org/officeDocument/2006/relationships/image" Target="../media/image137.png"/><Relationship Id="rId25" Type="http://schemas.openxmlformats.org/officeDocument/2006/relationships/image" Target="../media/image14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491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4.png"/><Relationship Id="rId15" Type="http://schemas.openxmlformats.org/officeDocument/2006/relationships/image" Target="../media/image1481.png"/><Relationship Id="rId23" Type="http://schemas.openxmlformats.org/officeDocument/2006/relationships/image" Target="../media/image143.png"/><Relationship Id="rId28" Type="http://schemas.openxmlformats.org/officeDocument/2006/relationships/image" Target="../media/image2.png"/><Relationship Id="rId19" Type="http://schemas.openxmlformats.org/officeDocument/2006/relationships/image" Target="../media/image139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3.png"/><Relationship Id="rId26" Type="http://schemas.openxmlformats.org/officeDocument/2006/relationships/image" Target="../media/image144.png"/><Relationship Id="rId21" Type="http://schemas.openxmlformats.org/officeDocument/2006/relationships/image" Target="../media/image139.png"/><Relationship Id="rId17" Type="http://schemas.openxmlformats.org/officeDocument/2006/relationships/image" Target="../media/image152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51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2.png"/><Relationship Id="rId32" Type="http://schemas.openxmlformats.org/officeDocument/2006/relationships/image" Target="../media/image2.png"/><Relationship Id="rId15" Type="http://schemas.openxmlformats.org/officeDocument/2006/relationships/image" Target="../media/image150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9" Type="http://schemas.openxmlformats.org/officeDocument/2006/relationships/image" Target="../media/image137.png"/><Relationship Id="rId31" Type="http://schemas.openxmlformats.org/officeDocument/2006/relationships/image" Target="../media/image154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21" Type="http://schemas.openxmlformats.org/officeDocument/2006/relationships/image" Target="../media/image142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5.png"/><Relationship Id="rId15" Type="http://schemas.openxmlformats.org/officeDocument/2006/relationships/image" Target="../media/image1521.png"/><Relationship Id="rId23" Type="http://schemas.openxmlformats.org/officeDocument/2006/relationships/image" Target="../media/image144.png"/><Relationship Id="rId28" Type="http://schemas.openxmlformats.org/officeDocument/2006/relationships/image" Target="../media/image2.png"/><Relationship Id="rId19" Type="http://schemas.openxmlformats.org/officeDocument/2006/relationships/image" Target="../media/image140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81.png"/><Relationship Id="rId4" Type="http://schemas.openxmlformats.org/officeDocument/2006/relationships/hyperlink" Target="https://www.cloudping.co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7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8301" y="1996375"/>
            <a:ext cx="7772400" cy="1117504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24894"/>
                </a:solidFill>
              </a:rPr>
              <a:t>Erasure-Coded Key-Value Stores with Side Information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804" y="3528678"/>
            <a:ext cx="785812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24894"/>
                </a:solidFill>
                <a:latin typeface="+mn-lt"/>
              </a:rPr>
              <a:t>Ramy E. Ali</a:t>
            </a:r>
            <a:br>
              <a:rPr lang="en-US" sz="2400" dirty="0">
                <a:solidFill>
                  <a:srgbClr val="024894"/>
                </a:solidFill>
                <a:latin typeface="+mn-lt"/>
              </a:rPr>
            </a:br>
            <a:endParaRPr lang="en-US" sz="2400" dirty="0">
              <a:solidFill>
                <a:srgbClr val="024894"/>
              </a:solidFill>
              <a:latin typeface="+mn-lt"/>
            </a:endParaRPr>
          </a:p>
          <a:p>
            <a:pPr algn="ctr"/>
            <a:r>
              <a:rPr lang="en-US" sz="2400" dirty="0">
                <a:solidFill>
                  <a:srgbClr val="024894"/>
                </a:solidFill>
                <a:latin typeface="+mn-lt"/>
              </a:rPr>
              <a:t> Algorithms, Analytics &amp; Augmented Intelligence group, Math of Communications department, August 2018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A692F46-D36C-794A-8AFB-64328B137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97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/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CB1B35-FE63-E946-81A5-E593EE8E1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836" y="4633610"/>
                <a:ext cx="998806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/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3DE8CB-9025-324A-9230-23D0C4CA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691" y="4663022"/>
                <a:ext cx="998806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/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D6887F9-2F87-1A4B-A32B-9CF30411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006" y="4633610"/>
                <a:ext cx="998806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/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704A48-781E-B84E-918C-6C7B01564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105" y="4670558"/>
                <a:ext cx="99880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/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19432B-B735-3D43-9FE6-D433C81E8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250" y="4633610"/>
                <a:ext cx="998806" cy="369332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/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D9839F4-9FD2-2E42-9693-61C2C1E59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117" y="4633610"/>
                <a:ext cx="998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D508765-E57E-754D-91C9-EC4F7F76502C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B51A19B-25BF-2643-982C-80A445516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929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8BCC3BD-08D6-0D45-B286-48C30591B5A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C36B3A-1D43-8D40-8921-80A88F88B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751E15-E7F3-2D41-84CE-7B1747CD8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B1CC9CFE-AA57-4843-8430-FC34CFC7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server may not be aware of which updates received by others.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/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BC08E2-2C25-B94F-ACA2-D4D9EFC6D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4827242"/>
                <a:ext cx="99880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/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F54D4-F223-4349-BE91-38AEF6E8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60" y="4827242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/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EAF89D-499C-014C-B2BE-8D096929B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569" y="5283877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/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66BC83-EC7E-6D4C-A9B2-6C4EC73F3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28" y="5283877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BFD341-2D8E-A749-9F57-BE5A943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1" y="3979986"/>
            <a:ext cx="529861" cy="816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96AC3-1DD3-F043-ADC3-51ACE66B63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95" y="3982055"/>
            <a:ext cx="529861" cy="816747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72D989C-4671-C441-AECC-D58458B77621}"/>
              </a:ext>
            </a:extLst>
          </p:cNvPr>
          <p:cNvCxnSpPr>
            <a:cxnSpLocks/>
          </p:cNvCxnSpPr>
          <p:nvPr/>
        </p:nvCxnSpPr>
        <p:spPr>
          <a:xfrm>
            <a:off x="3887440" y="4390429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3FF766-6FAF-BB42-9C2D-FF78099F3B83}"/>
              </a:ext>
            </a:extLst>
          </p:cNvPr>
          <p:cNvCxnSpPr>
            <a:cxnSpLocks/>
          </p:cNvCxnSpPr>
          <p:nvPr/>
        </p:nvCxnSpPr>
        <p:spPr>
          <a:xfrm flipH="1">
            <a:off x="4879180" y="4225564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0A9033-976D-EA49-89FD-17123A9E6534}"/>
              </a:ext>
            </a:extLst>
          </p:cNvPr>
          <p:cNvCxnSpPr>
            <a:cxnSpLocks/>
          </p:cNvCxnSpPr>
          <p:nvPr/>
        </p:nvCxnSpPr>
        <p:spPr>
          <a:xfrm>
            <a:off x="4892529" y="4239013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>
            <a:extLst>
              <a:ext uri="{FF2B5EF4-FFF2-40B4-BE49-F238E27FC236}">
                <a16:creationId xmlns:a16="http://schemas.microsoft.com/office/drawing/2014/main" id="{15A05C79-28B9-554A-AD1F-F5F64C3E1BBD}"/>
              </a:ext>
            </a:extLst>
          </p:cNvPr>
          <p:cNvSpPr/>
          <p:nvPr/>
        </p:nvSpPr>
        <p:spPr bwMode="auto">
          <a:xfrm>
            <a:off x="1088628" y="4062503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/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3FFC5DD-1756-1746-BB50-30534C5D5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65" y="4329701"/>
                <a:ext cx="2524394" cy="707886"/>
              </a:xfrm>
              <a:prstGeom prst="rect">
                <a:avLst/>
              </a:prstGeom>
              <a:blipFill>
                <a:blip r:embed="rId9"/>
                <a:stretch>
                  <a:fillRect t="-350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/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B49095-01DF-294F-8F5E-F0AA07EA9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910" y="3567106"/>
                <a:ext cx="96520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/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43B4D3-0DFD-7945-8F27-AC2CFBEB8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553" y="3519608"/>
                <a:ext cx="9652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loud 24">
            <a:extLst>
              <a:ext uri="{FF2B5EF4-FFF2-40B4-BE49-F238E27FC236}">
                <a16:creationId xmlns:a16="http://schemas.microsoft.com/office/drawing/2014/main" id="{03CB8776-0F72-AB4F-BE25-913D7A5AB61C}"/>
              </a:ext>
            </a:extLst>
          </p:cNvPr>
          <p:cNvSpPr/>
          <p:nvPr/>
        </p:nvSpPr>
        <p:spPr bwMode="auto">
          <a:xfrm>
            <a:off x="6700825" y="3997564"/>
            <a:ext cx="2143925" cy="1134071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/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>
                    <a:latin typeface="+mn-lt"/>
                  </a:rPr>
                  <a:t>       does not know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BADA6B5-FD21-9C4E-9B72-E5B00347C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662" y="4264762"/>
                <a:ext cx="2524394" cy="707886"/>
              </a:xfrm>
              <a:prstGeom prst="rect">
                <a:avLst/>
              </a:prstGeom>
              <a:blipFill>
                <a:blip r:embed="rId12"/>
                <a:stretch>
                  <a:fillRect t="-5357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775D2CCA-D8F4-5548-B5F3-6CED923B89A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/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9B5A550-4E65-E64A-BD0E-FE6F7F8C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03" y="5797876"/>
                <a:ext cx="1694840" cy="400110"/>
              </a:xfrm>
              <a:prstGeom prst="rect">
                <a:avLst/>
              </a:prstGeom>
              <a:blipFill>
                <a:blip r:embed="rId1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/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9AA4AA-AD7A-1148-B007-07711687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05" y="5779370"/>
                <a:ext cx="1694840" cy="400110"/>
              </a:xfrm>
              <a:prstGeom prst="rect">
                <a:avLst/>
              </a:prstGeom>
              <a:blipFill>
                <a:blip r:embed="rId1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BFB649B1-F05B-EF49-A3B6-12DF2CD5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0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Asynchrony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  Data updates may not arrive at all servers simultaneously.</a:t>
            </a:r>
            <a:br>
              <a:rPr lang="en-US" sz="2400" i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2400" i="1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bg1">
                    <a:lumMod val="65000"/>
                  </a:schemeClr>
                </a:solidFill>
              </a:rPr>
              <a:t>Decentralized Nature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 server may not be aware of which updates received by others.</a:t>
            </a:r>
            <a:br>
              <a:rPr lang="en-US" i="1" dirty="0"/>
            </a:br>
            <a:endParaRPr lang="en-US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3. Consistency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i="1" dirty="0"/>
              <a:t>A client must retrieve the </a:t>
            </a:r>
            <a:r>
              <a:rPr lang="en-US" i="1" dirty="0">
                <a:solidFill>
                  <a:srgbClr val="FF0000"/>
                </a:solidFill>
              </a:rPr>
              <a:t>latest possible update.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3F698D-9935-4048-8C84-503E58E10592}"/>
              </a:ext>
            </a:extLst>
          </p:cNvPr>
          <p:cNvSpPr/>
          <p:nvPr/>
        </p:nvSpPr>
        <p:spPr bwMode="auto">
          <a:xfrm>
            <a:off x="3778374" y="5075426"/>
            <a:ext cx="3805447" cy="11685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4B126E-09C5-AB49-98EB-176790548EE7}"/>
              </a:ext>
            </a:extLst>
          </p:cNvPr>
          <p:cNvCxnSpPr>
            <a:cxnSpLocks/>
          </p:cNvCxnSpPr>
          <p:nvPr/>
        </p:nvCxnSpPr>
        <p:spPr bwMode="auto">
          <a:xfrm flipH="1">
            <a:off x="3166681" y="5714128"/>
            <a:ext cx="552902" cy="1458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CCA41A-753B-DE4E-948F-4AEE4232C151}"/>
              </a:ext>
            </a:extLst>
          </p:cNvPr>
          <p:cNvCxnSpPr>
            <a:cxnSpLocks/>
          </p:cNvCxnSpPr>
          <p:nvPr/>
        </p:nvCxnSpPr>
        <p:spPr bwMode="auto">
          <a:xfrm>
            <a:off x="4928347" y="4803757"/>
            <a:ext cx="453614" cy="2446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1E4BA7-3352-5F41-B26F-020E0F7DF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" t="61326" r="84580" b="7580"/>
          <a:stretch/>
        </p:blipFill>
        <p:spPr>
          <a:xfrm>
            <a:off x="2607435" y="5657937"/>
            <a:ext cx="544579" cy="5569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E6A6A8-E4D1-8342-AD2A-A30C394B2C62}"/>
              </a:ext>
            </a:extLst>
          </p:cNvPr>
          <p:cNvCxnSpPr>
            <a:cxnSpLocks/>
          </p:cNvCxnSpPr>
          <p:nvPr/>
        </p:nvCxnSpPr>
        <p:spPr bwMode="auto">
          <a:xfrm flipH="1">
            <a:off x="5903356" y="4703723"/>
            <a:ext cx="352562" cy="34911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/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Read client: </a:t>
                </a:r>
                <a:r>
                  <a:rPr lang="en-US" i="1" dirty="0">
                    <a:solidFill>
                      <a:srgbClr val="FF0000"/>
                    </a:solidFill>
                  </a:rPr>
                  <a:t>reads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403045-848E-524E-836F-CC5EB1C9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" y="5483308"/>
                <a:ext cx="4191129" cy="400110"/>
              </a:xfrm>
              <a:prstGeom prst="rect">
                <a:avLst/>
              </a:prstGeom>
              <a:blipFill>
                <a:blip r:embed="rId3"/>
                <a:stretch>
                  <a:fillRect l="-1208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9EFC014-C7B8-6E41-87A2-99410BFFD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08" y="5290088"/>
            <a:ext cx="322415" cy="4969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/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F5E1645-14CE-3140-8854-45E57894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758" y="4573973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891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/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DC0821-72D1-994B-84A3-305B042AC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710" y="451905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994C8286-50F7-EF4F-87B3-3D8DBD837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669" y="5290088"/>
            <a:ext cx="322415" cy="4969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8CE434-2A24-0A47-B40C-79139053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871" y="5337623"/>
            <a:ext cx="322415" cy="49698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22A7DE-7171-3643-9687-21C0C4F24F8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/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3752BD6-861E-B146-AEA6-E3861EA86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57" y="5787070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/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E2D957-E684-D84E-9543-A90E84D7B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634" y="5795507"/>
                <a:ext cx="1266093" cy="369332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/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800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E6BC8E-CB5B-D14A-86F1-700A2984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435" y="5787070"/>
                <a:ext cx="126609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>
            <a:extLst>
              <a:ext uri="{FF2B5EF4-FFF2-40B4-BE49-F238E27FC236}">
                <a16:creationId xmlns:a16="http://schemas.microsoft.com/office/drawing/2014/main" id="{8916CBC9-49D1-3841-A789-2A05449CC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50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82AF2D-4E23-7F4B-80CD-F3769401A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397DA-9F7B-6E4D-BC60-CBC8DDC36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E8318F-DF41-F041-8270-6F7CBBA93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963CF1-FCF0-EA4F-876F-3BE5E427B9AD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E0E719-F391-E447-9957-E75CA6D50744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428D4D-689F-7C4E-B611-2EC3E5933A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F7AFCB-1DAE-EA45-86F3-77BFF64AB971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3E1F59-94E7-CA42-AC50-5E427F8C7CF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A73AFF-2D28-A148-A907-A73C6478ACBC}"/>
              </a:ext>
            </a:extLst>
          </p:cNvPr>
          <p:cNvCxnSpPr>
            <a:cxnSpLocks/>
          </p:cNvCxnSpPr>
          <p:nvPr/>
        </p:nvCxnSpPr>
        <p:spPr bwMode="auto">
          <a:xfrm flipH="1">
            <a:off x="2688581" y="2901642"/>
            <a:ext cx="3709792" cy="11786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sm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DA59B9-CBE5-A54D-A9AC-7AB3049ABD7F}"/>
              </a:ext>
            </a:extLst>
          </p:cNvPr>
          <p:cNvSpPr txBox="1"/>
          <p:nvPr/>
        </p:nvSpPr>
        <p:spPr>
          <a:xfrm>
            <a:off x="3846436" y="2837395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  <a:latin typeface="+mn-lt"/>
              </a:rPr>
              <a:t>Write request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81A3C1DB-BC82-CE49-9880-B7683C76A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5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A22A63-657A-3843-8D1A-BB9988B7B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D4ABE2B4-8F3F-9949-BE0A-2D11D8D76F7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7FD363-60E6-7743-8582-F534392B8CA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69BCF5-F832-044C-9538-2744592E49D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11EE747-1327-4B46-AB0F-1362C03BD49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82B704D-CA3D-304C-98D4-18D8543A39CB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49F5A6-7B04-CF43-883A-708CDA827AAC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3AFF4B-30C4-7645-A8EE-0FC84A94C519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2A696B-FF40-F948-A00D-D6990B836A3D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361126-A76D-EE46-9732-A13D0730AE1C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3F8E481-DAB2-2F44-9F54-5D42E82F4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ACE2FAD-E76F-5A4D-884A-7DCABDA3E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46F044-2F40-E443-8FA5-AA4BB1AA1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C7028F7-7EA4-454D-AFAF-24D0107C0BA0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AA5B0B6-BF9C-4E4E-8878-8E2AEAB2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720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7313AA-2794-874A-9465-9282815C2649}"/>
              </a:ext>
            </a:extLst>
          </p:cNvPr>
          <p:cNvCxnSpPr>
            <a:cxnSpLocks/>
          </p:cNvCxnSpPr>
          <p:nvPr/>
        </p:nvCxnSpPr>
        <p:spPr bwMode="auto">
          <a:xfrm flipH="1">
            <a:off x="2248109" y="4978342"/>
            <a:ext cx="4668326" cy="7926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E525D01-3108-2C4B-AF06-5373F7FBC43D}"/>
              </a:ext>
            </a:extLst>
          </p:cNvPr>
          <p:cNvSpPr txBox="1"/>
          <p:nvPr/>
        </p:nvSpPr>
        <p:spPr>
          <a:xfrm>
            <a:off x="5666674" y="5258053"/>
            <a:ext cx="226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Read Request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CBAB7B-988A-1549-AD9B-A310DF72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2">
            <a:extLst>
              <a:ext uri="{FF2B5EF4-FFF2-40B4-BE49-F238E27FC236}">
                <a16:creationId xmlns:a16="http://schemas.microsoft.com/office/drawing/2014/main" id="{E47453B5-F014-C843-AB9A-498E6EA0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42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7FA8C1-B4A3-C149-B364-73595BADB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B2F48-8A30-7A4B-B146-C2E14D6769D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591B3D-1D62-AD46-BB4D-C7D384CC109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300B6C-DFC0-1B4F-B0A9-9DFE7ECC0750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6562EDED-5900-2843-9C77-2D79437BAB73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279B2BE-F120-EF45-A433-EEEA41E31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A68306C-31E3-674C-BA64-0A431ADDC750}"/>
              </a:ext>
            </a:extLst>
          </p:cNvPr>
          <p:cNvSpPr/>
          <p:nvPr/>
        </p:nvSpPr>
        <p:spPr bwMode="auto">
          <a:xfrm>
            <a:off x="6919267" y="3810685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74EC0F-3EC7-7943-9959-92C2C5C0E571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4957773"/>
            <a:ext cx="1269355" cy="3429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739B49-C7C1-FC4D-A5FC-EA74E362BD37}"/>
              </a:ext>
            </a:extLst>
          </p:cNvPr>
          <p:cNvCxnSpPr>
            <a:cxnSpLocks/>
          </p:cNvCxnSpPr>
          <p:nvPr/>
        </p:nvCxnSpPr>
        <p:spPr>
          <a:xfrm flipH="1">
            <a:off x="5984204" y="4977413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25AC14-B1D9-1045-BB8C-9CA111348063}"/>
              </a:ext>
            </a:extLst>
          </p:cNvPr>
          <p:cNvCxnSpPr>
            <a:cxnSpLocks/>
          </p:cNvCxnSpPr>
          <p:nvPr/>
        </p:nvCxnSpPr>
        <p:spPr>
          <a:xfrm>
            <a:off x="5997553" y="4990862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79497A-CF08-5641-9FEF-D0C41B76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D9D2AF3-7466-C748-AADA-E2B4AA2B2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78F025-50A2-A448-83B7-2F690A373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8B0A879-1809-E34F-8571-2D55DBAD1F28}"/>
              </a:ext>
            </a:extLst>
          </p:cNvPr>
          <p:cNvSpPr/>
          <p:nvPr/>
        </p:nvSpPr>
        <p:spPr bwMode="auto">
          <a:xfrm>
            <a:off x="2003970" y="3975596"/>
            <a:ext cx="800598" cy="1135247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BF8E928-8217-084B-9658-08D05564A844}"/>
              </a:ext>
            </a:extLst>
          </p:cNvPr>
          <p:cNvCxnSpPr>
            <a:cxnSpLocks/>
          </p:cNvCxnSpPr>
          <p:nvPr/>
        </p:nvCxnSpPr>
        <p:spPr bwMode="auto">
          <a:xfrm flipH="1">
            <a:off x="2727160" y="3549282"/>
            <a:ext cx="1034305" cy="537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triangle" w="med" len="sm"/>
            <a:tailEnd type="none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1F59F7-8EC5-5745-86C7-3CA0C89FE1AF}"/>
              </a:ext>
            </a:extLst>
          </p:cNvPr>
          <p:cNvCxnSpPr>
            <a:cxnSpLocks/>
          </p:cNvCxnSpPr>
          <p:nvPr/>
        </p:nvCxnSpPr>
        <p:spPr>
          <a:xfrm flipH="1">
            <a:off x="2960417" y="3682251"/>
            <a:ext cx="416943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1104BD-1BFA-1C4B-8E1E-8DC4EE038D56}"/>
              </a:ext>
            </a:extLst>
          </p:cNvPr>
          <p:cNvCxnSpPr>
            <a:cxnSpLocks/>
          </p:cNvCxnSpPr>
          <p:nvPr/>
        </p:nvCxnSpPr>
        <p:spPr>
          <a:xfrm>
            <a:off x="2973766" y="3695700"/>
            <a:ext cx="376796" cy="3255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E9BD317-0E4A-9D42-884D-F47FB76F155F}"/>
              </a:ext>
            </a:extLst>
          </p:cNvPr>
          <p:cNvSpPr txBox="1"/>
          <p:nvPr/>
        </p:nvSpPr>
        <p:spPr>
          <a:xfrm rot="20409785">
            <a:off x="5245457" y="2910493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4894"/>
                </a:solidFill>
                <a:latin typeface="+mn-lt"/>
              </a:rPr>
              <a:t>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9D3D34-F2C3-BD45-972E-8660B3CCF036}"/>
              </a:ext>
            </a:extLst>
          </p:cNvPr>
          <p:cNvSpPr txBox="1"/>
          <p:nvPr/>
        </p:nvSpPr>
        <p:spPr>
          <a:xfrm rot="20857260">
            <a:off x="4095671" y="5306970"/>
            <a:ext cx="98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ACK</a:t>
            </a: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8F4816C-3014-BF49-A362-CCAA62CC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755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242">
            <a:extLst>
              <a:ext uri="{FF2B5EF4-FFF2-40B4-BE49-F238E27FC236}">
                <a16:creationId xmlns:a16="http://schemas.microsoft.com/office/drawing/2014/main" id="{7E09829E-F2AF-9842-AC1B-B6F08869C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4182A64D-088E-6648-A785-5D0044EE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1837826-647B-2E4B-910D-2889ED66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6F6AFDE5-54E3-FF44-AB12-DA3CEEEA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816CC1DC-63CC-C64B-AD8B-A0EB77FE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</p:spPr>
            <p:txBody>
              <a:bodyPr/>
              <a:lstStyle>
                <a:lvl1pPr marL="457189" indent="-457189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42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90575" indent="-380990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73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523962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33547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74313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35271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962301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571886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181470" indent="-304792" algn="l" defTabSz="121917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667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Fault tolerance: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failures </a:t>
                </a:r>
              </a:p>
              <a:p>
                <a:r>
                  <a:rPr lang="en-US" sz="2400" dirty="0"/>
                  <a:t>A complete write: write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024894"/>
                            </a:solidFill>
                            <a:latin typeface="Cambria Math" charset="0"/>
                          </a:rPr>
                          <m:t>𝑊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24894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  <a:p>
                <a:r>
                  <a:rPr lang="en-US" sz="2400" dirty="0"/>
                  <a:t>Read: connect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𝑅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≤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 − 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2400" dirty="0"/>
                  <a:t> servers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D7CCE46-563A-1646-BA13-4BE1C0396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0" y="1080284"/>
                <a:ext cx="9569370" cy="5040052"/>
              </a:xfrm>
              <a:prstGeom prst="rect">
                <a:avLst/>
              </a:prstGeom>
              <a:blipFill>
                <a:blip r:embed="rId4"/>
                <a:stretch>
                  <a:fillRect l="-795" t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7689DD5-60A9-B74A-92BB-0AD1779D5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38662E-D29F-C24F-9455-3BB19D034F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B3A969-07E3-9F40-BB86-4333EEFBEEBD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3AE4C-671C-9C4F-99B0-91C73E96E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B30209-148B-7947-ABAA-28BCA48A22D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68773-A14C-E54D-B6BC-0A3D70846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15AFE3-247D-4845-B4F1-92A37F2B5210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12F4EEAD-66FD-1A4A-98AB-7BD4D473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128A978-42E8-1F4B-A385-2C5F0973F3E7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F6D140-058E-104A-8876-772323FE3E54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6A3FDF-6783-6D43-8680-96BD56314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5123DD88-42F3-DE4C-9D9D-8E022E8DCD2F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876359-22A7-F445-B6CE-9516A290F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7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2AEB71-7873-AF4E-B3B7-E81B2A819BC3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B5AD3B-DDA6-8C45-958D-3DDA8F4BB648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56D638-2443-FE45-B0FB-B5FF3A17EE0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0E9041-3488-4D4F-8AD5-3F1456347A9C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90DE2-9E5F-3042-9ADD-8AEB3A96CB8E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3E3B25-A11B-AA42-98DB-9603F934D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3F3DD0-FC98-2742-BB71-C67E54934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510B20-81DF-E746-81F7-015607085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2">
            <a:extLst>
              <a:ext uri="{FF2B5EF4-FFF2-40B4-BE49-F238E27FC236}">
                <a16:creationId xmlns:a16="http://schemas.microsoft.com/office/drawing/2014/main" id="{1822F25F-6459-2E45-B6F9-FAD3DE60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79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E69B1C0-E90A-FB42-B2C7-0147A867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EA750720-4168-9F4D-806D-E7AA05F95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13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Key-value Stores Overview</a:t>
            </a:r>
          </a:p>
          <a:p>
            <a:r>
              <a:rPr lang="en-US" sz="2400" dirty="0"/>
              <a:t>Background: Replication &amp; Erasure Coding</a:t>
            </a:r>
          </a:p>
          <a:p>
            <a:r>
              <a:rPr lang="en-US" sz="2400" dirty="0"/>
              <a:t>Coding with Side Information: Problem Formulation</a:t>
            </a:r>
          </a:p>
          <a:p>
            <a:r>
              <a:rPr lang="en-US" sz="2400" dirty="0"/>
              <a:t>Impossibility Results</a:t>
            </a:r>
          </a:p>
          <a:p>
            <a:r>
              <a:rPr lang="en-US" sz="2400" dirty="0"/>
              <a:t>Code Constructions</a:t>
            </a:r>
          </a:p>
          <a:p>
            <a:r>
              <a:rPr lang="en-US" sz="2400" dirty="0"/>
              <a:t>Case Study</a:t>
            </a:r>
            <a:r>
              <a:rPr lang="en-US" sz="2400"/>
              <a:t>:  </a:t>
            </a:r>
            <a:r>
              <a:rPr lang="en-US" sz="2400" dirty="0"/>
              <a:t>Latency-Storage Trade-off in AWS </a:t>
            </a:r>
          </a:p>
          <a:p>
            <a:r>
              <a:rPr lang="en-US" sz="2400" dirty="0"/>
              <a:t>Discussion 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Outline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742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7CCE46-563A-1646-BA13-4BE1C039641C}"/>
              </a:ext>
            </a:extLst>
          </p:cNvPr>
          <p:cNvSpPr txBox="1">
            <a:spLocks/>
          </p:cNvSpPr>
          <p:nvPr/>
        </p:nvSpPr>
        <p:spPr>
          <a:xfrm>
            <a:off x="129000" y="1080284"/>
            <a:ext cx="9569370" cy="504005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i="1" dirty="0">
              <a:solidFill>
                <a:srgbClr val="235B98"/>
              </a:solidFill>
            </a:endParaRPr>
          </a:p>
          <a:p>
            <a:r>
              <a:rPr lang="en-US" sz="2400" b="1" dirty="0"/>
              <a:t>Strong Consistency: </a:t>
            </a:r>
            <a:r>
              <a:rPr lang="en-US" sz="2400" dirty="0"/>
              <a:t>decode the latest complete version </a:t>
            </a:r>
            <a:br>
              <a:rPr lang="en-US" sz="2400" dirty="0"/>
            </a:br>
            <a:r>
              <a:rPr lang="en-US" sz="2400" dirty="0"/>
              <a:t>(or a later incomplete version)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BE77975-A929-814F-9524-C82B92B1A39A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How to handle asynchrony &amp; failures?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451A8B-DF89-6E40-8713-B53D83FC9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92" y="4067361"/>
            <a:ext cx="564334" cy="8698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B845F3-FA2C-DE4C-BE6F-CD7773B6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63" y="4081443"/>
            <a:ext cx="564334" cy="869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33EAEB-7079-8341-8EF8-0206987BB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104" y="4067362"/>
            <a:ext cx="564334" cy="8698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43F33C-F961-A140-8E58-F325B84BA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74" y="4068189"/>
            <a:ext cx="564334" cy="8698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EB9D033-2DB0-7847-9C3B-D37BBD7B2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55" y="4076047"/>
            <a:ext cx="564334" cy="8698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F41D8-7D3C-5C44-A055-4A4F1987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1180634" y="5300692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582ABCD-E5C0-8A4B-A520-EBB5E4D374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6415204" y="2174973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93034E-34F5-784F-B4D5-7E8BC753BFE1}"/>
              </a:ext>
            </a:extLst>
          </p:cNvPr>
          <p:cNvSpPr txBox="1"/>
          <p:nvPr/>
        </p:nvSpPr>
        <p:spPr>
          <a:xfrm>
            <a:off x="7017344" y="2837395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24894"/>
                </a:solidFill>
                <a:latin typeface="+mn-lt"/>
              </a:rPr>
              <a:t>Write client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0399DB-71AC-A44D-9B8B-D64EAFF5ED66}"/>
              </a:ext>
            </a:extLst>
          </p:cNvPr>
          <p:cNvCxnSpPr>
            <a:cxnSpLocks/>
          </p:cNvCxnSpPr>
          <p:nvPr/>
        </p:nvCxnSpPr>
        <p:spPr bwMode="auto">
          <a:xfrm flipH="1">
            <a:off x="2072941" y="4965401"/>
            <a:ext cx="350335" cy="5202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5B93A70-CD74-0041-B64A-EFC2DF9B533E}"/>
              </a:ext>
            </a:extLst>
          </p:cNvPr>
          <p:cNvCxnSpPr>
            <a:cxnSpLocks/>
          </p:cNvCxnSpPr>
          <p:nvPr/>
        </p:nvCxnSpPr>
        <p:spPr bwMode="auto">
          <a:xfrm flipH="1">
            <a:off x="2109450" y="4847984"/>
            <a:ext cx="1086600" cy="685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C3FAD2A-DEDD-0245-8675-D8DC385D62AB}"/>
              </a:ext>
            </a:extLst>
          </p:cNvPr>
          <p:cNvCxnSpPr>
            <a:cxnSpLocks/>
          </p:cNvCxnSpPr>
          <p:nvPr/>
        </p:nvCxnSpPr>
        <p:spPr bwMode="auto">
          <a:xfrm flipH="1">
            <a:off x="2156615" y="4892834"/>
            <a:ext cx="2881763" cy="7340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E1DF6CE-70F3-BB46-B0C4-CCDFF72231DF}"/>
              </a:ext>
            </a:extLst>
          </p:cNvPr>
          <p:cNvSpPr txBox="1"/>
          <p:nvPr/>
        </p:nvSpPr>
        <p:spPr>
          <a:xfrm>
            <a:off x="26070" y="4979762"/>
            <a:ext cx="209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+mn-lt"/>
              </a:rPr>
              <a:t>Read client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46E493-2BAE-264D-BC08-B717E4B05FD2}"/>
              </a:ext>
            </a:extLst>
          </p:cNvPr>
          <p:cNvSpPr/>
          <p:nvPr/>
        </p:nvSpPr>
        <p:spPr bwMode="auto">
          <a:xfrm>
            <a:off x="3005222" y="3537340"/>
            <a:ext cx="3808910" cy="201172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A6F559C-417E-1D49-92AD-4A221D39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798" y="4012892"/>
            <a:ext cx="564334" cy="869885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D6EEB8E-883C-BC4F-88FA-8D27493F52A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81225" y="4882777"/>
            <a:ext cx="3820095" cy="813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A8E15A-09C6-5747-BB52-E2291D0E70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119370" y="4892834"/>
            <a:ext cx="2103422" cy="6910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/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378C645-7AD9-0A4F-8CB4-1ADD117C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89" y="4304264"/>
                <a:ext cx="4294463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/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Replication: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88B6D9-7833-1F4C-A4BD-BBDD55D7E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58" y="5743399"/>
                <a:ext cx="3808910" cy="461665"/>
              </a:xfrm>
              <a:prstGeom prst="rect">
                <a:avLst/>
              </a:prstGeom>
              <a:blipFill>
                <a:blip r:embed="rId7"/>
                <a:stretch>
                  <a:fillRect l="-23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4B93307-DC2C-8445-A925-7BFC1A9F7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4737802" y="2938613"/>
            <a:ext cx="1809310" cy="11100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6C5DAB0-8B40-614A-8312-105D2A029574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7549" y="2960957"/>
            <a:ext cx="961922" cy="1111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B50B1D-AE35-8B4B-BF4D-C56639ECD4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98373" y="2957331"/>
            <a:ext cx="223466" cy="10641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A7684ED-A2C3-5C4A-A914-9301FA2B2E1E}"/>
              </a:ext>
            </a:extLst>
          </p:cNvPr>
          <p:cNvCxnSpPr>
            <a:cxnSpLocks/>
          </p:cNvCxnSpPr>
          <p:nvPr/>
        </p:nvCxnSpPr>
        <p:spPr bwMode="auto">
          <a:xfrm>
            <a:off x="6654101" y="2957599"/>
            <a:ext cx="750668" cy="10232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83FF98-B3EE-8141-A4C7-D2DBE06BD1A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3772" y="2925958"/>
            <a:ext cx="2810782" cy="1105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/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895A2D-A277-AD4A-8ED1-47F83584A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78" y="4317637"/>
                <a:ext cx="71633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/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B7ADE4F-52DF-BE4D-AB87-8DAB11A8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51" y="4326323"/>
                <a:ext cx="71633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/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FDF3FBF-87D5-7144-9351-F6BBA29B9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307" y="4263168"/>
                <a:ext cx="7163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/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  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A467D73-0DCF-B04D-8476-35825BDA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522" y="3087250"/>
                <a:ext cx="3229859" cy="369332"/>
              </a:xfrm>
              <a:prstGeom prst="rect">
                <a:avLst/>
              </a:prstGeom>
              <a:blipFill>
                <a:blip r:embed="rId11"/>
                <a:stretch>
                  <a:fillRect l="-1953" t="-20000" r="-468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2">
            <a:extLst>
              <a:ext uri="{FF2B5EF4-FFF2-40B4-BE49-F238E27FC236}">
                <a16:creationId xmlns:a16="http://schemas.microsoft.com/office/drawing/2014/main" id="{93F37E16-A02F-6E42-9BD3-DB9E7E2A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23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27CBE4-2382-4842-AE4F-A1E08BF4F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3F460E-98F8-224A-ADCE-7EF9AE9C8154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1C3E95B-3CAE-404F-BF82-393F7133C06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D02757B-8F1D-1344-ACD0-C74EB9837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AC008-86A7-D046-887B-8749FB977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8FFE1FAA-F015-BD4E-8211-509D1CC6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57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774F42-4344-3E42-8271-38E8B7279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4FF5BC-B06D-4D4B-B9CA-6CB4E0060A31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6FD176B-6E39-0841-AD7C-D88469FE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2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063A02E-1E61-DE44-B7D0-4B65528F847B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CCF7CB58-159B-5643-AF7A-31491E1E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621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Replication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85D9C56-F8C1-BC49-82C3-8AB129EDF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5282925-C3CB-7A49-B3C6-D7B0104C16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D9AE0-991A-6C42-90B1-4BAD89B18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FCF0B93-4E54-3446-9F20-8D468DB1F3F8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D3BAD2-289D-D942-90D0-93D1F10B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6A29FE-9FED-CE4A-A7FD-AE5606ED8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D35F4E9-AB3C-C04E-A574-A58ED4B8D7D3}"/>
              </a:ext>
            </a:extLst>
          </p:cNvPr>
          <p:cNvSpPr txBox="1"/>
          <p:nvPr/>
        </p:nvSpPr>
        <p:spPr>
          <a:xfrm>
            <a:off x="1168220" y="3586155"/>
            <a:ext cx="8817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Significant Communication and Storage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7CF4A0-78EA-0748-B4CD-54B34CF7A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/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n-lt"/>
                  </a:rPr>
                  <a:t> MDS code, where </a:t>
                </a:r>
              </a:p>
              <a:p>
                <a:r>
                  <a:rPr lang="en-US" sz="2400" dirty="0">
                    <a:latin typeface="+mn-lt"/>
                  </a:rPr>
                  <a:t>each node stores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of the data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5A238A-4E1E-0444-8228-F147A3F1B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530" y="4377248"/>
                <a:ext cx="4692377" cy="985206"/>
              </a:xfrm>
              <a:prstGeom prst="rect">
                <a:avLst/>
              </a:prstGeom>
              <a:blipFill>
                <a:blip r:embed="rId11"/>
                <a:stretch>
                  <a:fillRect l="-1887" t="-384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4">
            <a:extLst>
              <a:ext uri="{FF2B5EF4-FFF2-40B4-BE49-F238E27FC236}">
                <a16:creationId xmlns:a16="http://schemas.microsoft.com/office/drawing/2014/main" id="{7162213F-995E-2846-9EE2-FF51CD287340}"/>
              </a:ext>
            </a:extLst>
          </p:cNvPr>
          <p:cNvSpPr/>
          <p:nvPr/>
        </p:nvSpPr>
        <p:spPr bwMode="auto">
          <a:xfrm>
            <a:off x="503715" y="4443524"/>
            <a:ext cx="827916" cy="373863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/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8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01147C-3224-3049-AFBA-63B45158A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584" y="5566006"/>
                <a:ext cx="1659300" cy="276999"/>
              </a:xfrm>
              <a:prstGeom prst="rect">
                <a:avLst/>
              </a:prstGeom>
              <a:blipFill>
                <a:blip r:embed="rId12"/>
                <a:stretch>
                  <a:fillRect l="-758" r="-75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288DF941-EE5F-8647-AD08-933EF7FC4AFF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node stores only latest version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6BAD2C0-1350-AC40-B4F7-E587BC442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472" y="4720843"/>
            <a:ext cx="316164" cy="4873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BA41A8A-47CA-6E4B-9544-C529265BB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697" y="4720843"/>
            <a:ext cx="316164" cy="4873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64E074A-A2A4-B64A-89A4-47AB8DAA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083" y="4720844"/>
            <a:ext cx="316164" cy="4873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A4D597-4E4E-7444-A653-01F3A77ED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022" y="4720844"/>
            <a:ext cx="316164" cy="4873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4F654FB-9EE9-5C40-B184-1152FD819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298" y="4720844"/>
            <a:ext cx="316164" cy="4873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E76DF86-CFF2-264B-92E5-8B3937C82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888" y="4737416"/>
            <a:ext cx="316164" cy="48734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FC227AC-625F-EF43-AE47-3F1342243CF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6128223" y="5504988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1C754BF-2787-AA46-BA48-5E26FBC294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8330372" y="3910675"/>
            <a:ext cx="530364" cy="40937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1224D33-7DCD-E04C-B1C4-ADDB4F94C557}"/>
              </a:ext>
            </a:extLst>
          </p:cNvPr>
          <p:cNvCxnSpPr>
            <a:cxnSpLocks/>
          </p:cNvCxnSpPr>
          <p:nvPr/>
        </p:nvCxnSpPr>
        <p:spPr bwMode="auto">
          <a:xfrm>
            <a:off x="8530115" y="4384773"/>
            <a:ext cx="117054" cy="30815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E257EA8-381B-3E4E-90C4-1DC003A64D2C}"/>
              </a:ext>
            </a:extLst>
          </p:cNvPr>
          <p:cNvCxnSpPr>
            <a:cxnSpLocks/>
          </p:cNvCxnSpPr>
          <p:nvPr/>
        </p:nvCxnSpPr>
        <p:spPr bwMode="auto">
          <a:xfrm flipH="1">
            <a:off x="8241622" y="4384773"/>
            <a:ext cx="195850" cy="28023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EE10F0-B72B-0A44-858C-C5BAFC5CFBD5}"/>
              </a:ext>
            </a:extLst>
          </p:cNvPr>
          <p:cNvCxnSpPr>
            <a:cxnSpLocks/>
          </p:cNvCxnSpPr>
          <p:nvPr/>
        </p:nvCxnSpPr>
        <p:spPr bwMode="auto">
          <a:xfrm flipH="1">
            <a:off x="7822121" y="4372340"/>
            <a:ext cx="532904" cy="32058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FC34F0-40E6-074C-AC70-FD46E1BF860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96001" y="4320047"/>
            <a:ext cx="903649" cy="38683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CA0414-4550-D742-A683-F438E599A5F8}"/>
              </a:ext>
            </a:extLst>
          </p:cNvPr>
          <p:cNvCxnSpPr>
            <a:cxnSpLocks/>
          </p:cNvCxnSpPr>
          <p:nvPr/>
        </p:nvCxnSpPr>
        <p:spPr bwMode="auto">
          <a:xfrm flipH="1">
            <a:off x="6959539" y="4255321"/>
            <a:ext cx="1340111" cy="45156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24894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9E757E6-4FFB-A24E-A08F-FC0391F790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351683" y="5203662"/>
            <a:ext cx="108238" cy="30132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95F8E74-0103-E846-B14E-D46657D5EA1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3173" y="5177928"/>
            <a:ext cx="283574" cy="33055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366DCE-5809-7C4C-92F1-D0D50C093C96}"/>
              </a:ext>
            </a:extLst>
          </p:cNvPr>
          <p:cNvCxnSpPr>
            <a:cxnSpLocks/>
          </p:cNvCxnSpPr>
          <p:nvPr/>
        </p:nvCxnSpPr>
        <p:spPr bwMode="auto">
          <a:xfrm flipV="1">
            <a:off x="6603827" y="5176837"/>
            <a:ext cx="560708" cy="36988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E24F392-AD61-674B-9618-53C0020B64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54206" y="5176837"/>
            <a:ext cx="944877" cy="41116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4992C8-A19D-8540-83BD-CAB9CABC37E5}"/>
              </a:ext>
            </a:extLst>
          </p:cNvPr>
          <p:cNvCxnSpPr>
            <a:cxnSpLocks/>
          </p:cNvCxnSpPr>
          <p:nvPr/>
        </p:nvCxnSpPr>
        <p:spPr bwMode="auto">
          <a:xfrm flipV="1">
            <a:off x="6695431" y="5176837"/>
            <a:ext cx="1311266" cy="47077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solid"/>
            <a:round/>
            <a:headEnd type="triangle" w="med" len="sm"/>
            <a:tailEnd type="none"/>
          </a:ln>
          <a:effectLst/>
        </p:spPr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BC22E0B-DF89-2F40-ABFC-37BB2CE16BC6}"/>
              </a:ext>
            </a:extLst>
          </p:cNvPr>
          <p:cNvSpPr/>
          <p:nvPr/>
        </p:nvSpPr>
        <p:spPr bwMode="auto">
          <a:xfrm>
            <a:off x="6664961" y="4463858"/>
            <a:ext cx="1739654" cy="985206"/>
          </a:xfrm>
          <a:prstGeom prst="ellips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/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030E13B-F03B-FF4A-9B77-C9F04B4CA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00" y="3944091"/>
                <a:ext cx="330988" cy="276999"/>
              </a:xfrm>
              <a:prstGeom prst="rect">
                <a:avLst/>
              </a:prstGeom>
              <a:blipFill>
                <a:blip r:embed="rId13"/>
                <a:stretch>
                  <a:fillRect l="-1111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/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800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057AAE1-ECFB-5F46-ACEB-280719EE8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216" y="5343206"/>
                <a:ext cx="278281" cy="276999"/>
              </a:xfrm>
              <a:prstGeom prst="rect">
                <a:avLst/>
              </a:prstGeom>
              <a:blipFill>
                <a:blip r:embed="rId14"/>
                <a:stretch>
                  <a:fillRect l="-13636" r="-45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2">
            <a:extLst>
              <a:ext uri="{FF2B5EF4-FFF2-40B4-BE49-F238E27FC236}">
                <a16:creationId xmlns:a16="http://schemas.microsoft.com/office/drawing/2014/main" id="{C39BE566-301B-094E-8EE0-D8B0DF50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5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B519D738-4414-8B42-AF8A-A08829DB57F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C95596-7820-E244-A3B6-503037932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E019B90-8753-3946-9156-C8B5F6942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14712B-525E-5642-933C-6CE553BC9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ECE6493-112C-644B-AE2E-12CE17518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7C23E70-AA69-5E48-B0DC-2B4E74E3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66B2ECA-2805-7540-9576-236648F7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7C5E6-B52D-314F-B454-25256939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>
            <a:extLst>
              <a:ext uri="{FF2B5EF4-FFF2-40B4-BE49-F238E27FC236}">
                <a16:creationId xmlns:a16="http://schemas.microsoft.com/office/drawing/2014/main" id="{58427356-7B8B-3F4D-B711-2DAD2E4A0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658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3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8C44515-09CC-2E46-94F1-DB175913D7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8C5D9D0-F701-D24D-AD2D-63E31232C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F7E7602-005C-1F40-BB4B-11859592B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TextBox 117">
            <a:extLst>
              <a:ext uri="{FF2B5EF4-FFF2-40B4-BE49-F238E27FC236}">
                <a16:creationId xmlns:a16="http://schemas.microsoft.com/office/drawing/2014/main" id="{7FB6416D-BCE5-F54B-B788-A37ED8B71B20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A6E635E-C9EC-5047-9682-84CA769CFC77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66D48A1-CA71-A542-983A-037E4C1D220D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A6AF3E-2892-2941-867E-B142247AB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3BE1B3-C8B1-EB44-AD31-B4DAAB51F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934CCC-A497-2647-8F4C-365F6271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12EA0E-3DFD-4E46-862C-5AF1550C4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4ACE4AD-9479-584D-B268-3AD318A99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03432F5-AEDA-644A-93CF-697687B3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37E6340-4551-A644-A50F-E3D910B19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199E7C68-9AE8-7D4E-8ED1-21A2301A80BF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413B0-7B96-844F-A8D2-B2CF5B78D176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4EE7FD3-65F0-7746-BEB3-E3BD96FF9E7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9139866-B2EB-8E4E-A232-868E80BF3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9E64DB9-7ED1-F345-8F22-BCBA9F23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03F32E-D267-3842-8198-FC63D515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F8B36FC-B960-2740-A544-50FA14062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F5C0AF-700F-B543-B0F5-352F0FDA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8692280-C9F6-DB4B-90CD-19E1FB075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050B58-79DC-AF4C-8F9D-A4C7A0B93A8B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B8E405-86C3-4648-94B3-B5E9B9F27A78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994F5D-6CFA-AE4D-AED5-46992E092261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Picture 2">
            <a:extLst>
              <a:ext uri="{FF2B5EF4-FFF2-40B4-BE49-F238E27FC236}">
                <a16:creationId xmlns:a16="http://schemas.microsoft.com/office/drawing/2014/main" id="{CD0B17E2-1212-514D-9F56-A7C3FFA1F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38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27C362A-B3CA-C84E-8326-D27109E2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9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C3C89B4-EDCF-064D-9F7E-609356B1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0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B699131-8F03-DE4C-AB22-3BE899DD6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8332305-B180-8847-A703-C625D22CE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A533D5C-F788-3842-A2AE-0F644C9DD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C953E1-9FE1-DF48-AE2B-4060EC28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00E8AB4-21D7-9D4A-AFD2-BC8A8ADE2E0D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cannot decode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E082985-1BF2-D141-9A64-B453D74C6533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F2AA89-9847-424A-8C48-4CBD215AB91F}"/>
              </a:ext>
            </a:extLst>
          </p:cNvPr>
          <p:cNvSpPr/>
          <p:nvPr/>
        </p:nvSpPr>
        <p:spPr>
          <a:xfrm>
            <a:off x="3212288" y="3360374"/>
            <a:ext cx="4668436" cy="163300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265B56F-85B4-BA49-9EFC-B1DAA69A6B2B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947B68BA-6758-2145-BBBB-D25A1C54AF35}"/>
              </a:ext>
            </a:extLst>
          </p:cNvPr>
          <p:cNvSpPr/>
          <p:nvPr/>
        </p:nvSpPr>
        <p:spPr bwMode="auto">
          <a:xfrm rot="16200000">
            <a:off x="7156146" y="3837113"/>
            <a:ext cx="411287" cy="181630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143F40-0F1B-164A-B022-A18248BD29BB}"/>
              </a:ext>
            </a:extLst>
          </p:cNvPr>
          <p:cNvSpPr txBox="1"/>
          <p:nvPr/>
        </p:nvSpPr>
        <p:spPr>
          <a:xfrm>
            <a:off x="5979132" y="5075503"/>
            <a:ext cx="3515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did not get the new 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/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nor</a:t>
                </a:r>
                <a:r>
                  <a:rPr lang="en-US" dirty="0">
                    <a:solidFill>
                      <a:srgbClr val="02489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98EA2F-CDD0-B74D-9A5F-3C7B1EE1B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22" y="5494313"/>
                <a:ext cx="2609866" cy="400110"/>
              </a:xfrm>
              <a:prstGeom prst="rect">
                <a:avLst/>
              </a:prstGeom>
              <a:blipFill>
                <a:blip r:embed="rId21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>
            <a:extLst>
              <a:ext uri="{FF2B5EF4-FFF2-40B4-BE49-F238E27FC236}">
                <a16:creationId xmlns:a16="http://schemas.microsoft.com/office/drawing/2014/main" id="{60D06EBC-9168-9848-AFF2-4DA259B0EDA8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BF51F12-AB8B-6B4D-97E1-AECA43D8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2335462-DE3F-5942-A83A-EEAAC228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2856B61-24AA-8E42-9D89-2A1A84555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4E5061C-A4AF-C642-BE33-24785E62F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04D519C-59FC-6F45-80AF-213BD0C10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02ADADC-0DCC-7E45-807D-B2BF7179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/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needs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+mn-lt"/>
                  </a:rPr>
                  <a:t> symbols of the same version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B6DF71F-8ACB-8A4A-92F5-A539889F5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7" y="5940926"/>
                <a:ext cx="4542855" cy="400110"/>
              </a:xfrm>
              <a:prstGeom prst="rect">
                <a:avLst/>
              </a:prstGeom>
              <a:blipFill>
                <a:blip r:embed="rId28"/>
                <a:stretch>
                  <a:fillRect l="-1397" t="-9677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B310D7D-F012-6749-9F88-9C57F876E386}"/>
              </a:ext>
            </a:extLst>
          </p:cNvPr>
          <p:cNvCxnSpPr/>
          <p:nvPr/>
        </p:nvCxnSpPr>
        <p:spPr bwMode="auto">
          <a:xfrm flipH="1">
            <a:off x="3171947" y="2898095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4802AF9-29E1-A942-B80C-05E61C2EF23A}"/>
              </a:ext>
            </a:extLst>
          </p:cNvPr>
          <p:cNvCxnSpPr/>
          <p:nvPr/>
        </p:nvCxnSpPr>
        <p:spPr bwMode="auto">
          <a:xfrm flipH="1">
            <a:off x="4186412" y="2917802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5A58EC4-FF27-474E-801A-8DCFBB66C6FC}"/>
              </a:ext>
            </a:extLst>
          </p:cNvPr>
          <p:cNvCxnSpPr/>
          <p:nvPr/>
        </p:nvCxnSpPr>
        <p:spPr bwMode="auto">
          <a:xfrm flipH="1">
            <a:off x="5133945" y="2924430"/>
            <a:ext cx="537259" cy="5309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8" name="Picture 2">
            <a:extLst>
              <a:ext uri="{FF2B5EF4-FFF2-40B4-BE49-F238E27FC236}">
                <a16:creationId xmlns:a16="http://schemas.microsoft.com/office/drawing/2014/main" id="{371E1820-F5D2-CE49-9442-A4FEC265E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7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70EA81D2-2F40-C646-9A0D-333EED68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2933706" y="5186551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/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EC1A1E-5185-454F-8A77-A02AE03D4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731" y="2650297"/>
                <a:ext cx="1079824" cy="956609"/>
              </a:xfrm>
              <a:prstGeom prst="rect">
                <a:avLst/>
              </a:prstGeom>
              <a:blipFill>
                <a:blip r:embed="rId4"/>
                <a:stretch>
                  <a:fillRect l="-66279" t="-98684" r="-11628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/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445BB0-1184-4D40-A273-F2F397EF8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565" y="2605845"/>
                <a:ext cx="1079824" cy="956609"/>
              </a:xfrm>
              <a:prstGeom prst="rect">
                <a:avLst/>
              </a:prstGeom>
              <a:blipFill>
                <a:blip r:embed="rId5"/>
                <a:stretch>
                  <a:fillRect l="-75581" t="-96104" r="-2326" b="-149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/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5900276-1990-E54C-8132-26D6721E1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312" y="2907505"/>
                <a:ext cx="107982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/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38D000A-88ED-A545-B4AC-D24D16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755" y="2898700"/>
                <a:ext cx="107982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/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548B11-EFCB-7545-8924-DE5000B7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266" y="2907505"/>
                <a:ext cx="107982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F2A7015C-A02D-D040-9527-776A23AD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2469" y="1822853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C39E40F-432A-1941-94CE-ADE9E8911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288" y="1917957"/>
            <a:ext cx="496918" cy="765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/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63BDC0B-F10F-D24B-B666-606EA8EA2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40" y="2670174"/>
                <a:ext cx="2609866" cy="400110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/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024894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BFFC698-32D6-BA47-B85E-8E64103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28" y="2000061"/>
                <a:ext cx="2172768" cy="400110"/>
              </a:xfrm>
              <a:prstGeom prst="rect">
                <a:avLst/>
              </a:prstGeom>
              <a:blipFill>
                <a:blip r:embed="rId1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47B76FF3-F39B-5F46-9F10-57F2E006484D}"/>
              </a:ext>
            </a:extLst>
          </p:cNvPr>
          <p:cNvSpPr txBox="1"/>
          <p:nvPr/>
        </p:nvSpPr>
        <p:spPr>
          <a:xfrm>
            <a:off x="1891729" y="2015328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MDS code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CD98841-C76F-A649-99B7-9DB4826A8F6A}"/>
              </a:ext>
            </a:extLst>
          </p:cNvPr>
          <p:cNvSpPr txBox="1"/>
          <p:nvPr/>
        </p:nvSpPr>
        <p:spPr>
          <a:xfrm>
            <a:off x="220618" y="1478931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B86927-E9AA-E842-9720-CCF88E36A5E0}"/>
              </a:ext>
            </a:extLst>
          </p:cNvPr>
          <p:cNvSpPr txBox="1"/>
          <p:nvPr/>
        </p:nvSpPr>
        <p:spPr>
          <a:xfrm>
            <a:off x="2586546" y="5944537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Read client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B3E4C46-6E16-9D4A-BE92-64CA3A7D7423}"/>
              </a:ext>
            </a:extLst>
          </p:cNvPr>
          <p:cNvCxnSpPr>
            <a:cxnSpLocks/>
          </p:cNvCxnSpPr>
          <p:nvPr/>
        </p:nvCxnSpPr>
        <p:spPr>
          <a:xfrm>
            <a:off x="1574729" y="2428420"/>
            <a:ext cx="1597218" cy="0"/>
          </a:xfrm>
          <a:prstGeom prst="straightConnector1">
            <a:avLst/>
          </a:prstGeom>
          <a:ln w="25400">
            <a:solidFill>
              <a:srgbClr val="0248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3FE04-F454-4746-BAA1-6E69E636E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514" y="1909152"/>
            <a:ext cx="496918" cy="7659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AC110E5-F634-CF4E-977D-73BB69F70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8218" y="1898280"/>
            <a:ext cx="496918" cy="765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9117750-1CB6-B64C-8A8A-3AEDA21D1A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203" y="1867886"/>
            <a:ext cx="496918" cy="76596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03DFB37-D182-FC4A-8D65-0A6997B831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29" y="1859081"/>
            <a:ext cx="496918" cy="765968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05B43DD8-DCBB-EB46-B2B3-494E09D96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5133" y="1848209"/>
            <a:ext cx="496918" cy="7659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239DA9-F667-DA44-B646-E443BBB48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16150" y="3583907"/>
            <a:ext cx="877990" cy="7648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/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1AFF961-E3EF-6346-8263-8C509D59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21" y="4431228"/>
                <a:ext cx="2609866" cy="400110"/>
              </a:xfrm>
              <a:prstGeom prst="rect">
                <a:avLst/>
              </a:prstGeom>
              <a:blipFill>
                <a:blip r:embed="rId1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/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(6, 4)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6D0651-F444-1649-B0F0-751F2344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09" y="3761115"/>
                <a:ext cx="2172768" cy="400110"/>
              </a:xfrm>
              <a:prstGeom prst="rect">
                <a:avLst/>
              </a:prstGeom>
              <a:blipFill>
                <a:blip r:embed="rId1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3F2A13B-868F-5942-9363-F684FD6A8143}"/>
              </a:ext>
            </a:extLst>
          </p:cNvPr>
          <p:cNvSpPr txBox="1"/>
          <p:nvPr/>
        </p:nvSpPr>
        <p:spPr>
          <a:xfrm>
            <a:off x="224299" y="3239985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0C670B0-E3FF-A94E-A64F-E8F334AB9308}"/>
              </a:ext>
            </a:extLst>
          </p:cNvPr>
          <p:cNvCxnSpPr>
            <a:cxnSpLocks/>
          </p:cNvCxnSpPr>
          <p:nvPr/>
        </p:nvCxnSpPr>
        <p:spPr>
          <a:xfrm>
            <a:off x="1574729" y="4198710"/>
            <a:ext cx="159721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18D3E85-D5CA-F74F-800D-D6BCF4CFFE7A}"/>
              </a:ext>
            </a:extLst>
          </p:cNvPr>
          <p:cNvSpPr txBox="1"/>
          <p:nvPr/>
        </p:nvSpPr>
        <p:spPr>
          <a:xfrm>
            <a:off x="1895410" y="3792424"/>
            <a:ext cx="224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MDS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/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6D41106-DBEB-2944-84E9-804F2423D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027" y="2898095"/>
                <a:ext cx="107982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222A015C-99E8-1C4F-B096-E176C7F4EE4B}"/>
              </a:ext>
            </a:extLst>
          </p:cNvPr>
          <p:cNvSpPr txBox="1"/>
          <p:nvPr/>
        </p:nvSpPr>
        <p:spPr>
          <a:xfrm>
            <a:off x="5635136" y="5263134"/>
            <a:ext cx="403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nodes have to store </a:t>
            </a:r>
          </a:p>
          <a:p>
            <a:r>
              <a:rPr lang="en-US" sz="2400" dirty="0"/>
              <a:t>multiple versions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/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928C245-3474-7D4D-B35D-09E8471F7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942" y="3619786"/>
                <a:ext cx="1079824" cy="956609"/>
              </a:xfrm>
              <a:prstGeom prst="rect">
                <a:avLst/>
              </a:prstGeom>
              <a:blipFill>
                <a:blip r:embed="rId15"/>
                <a:stretch>
                  <a:fillRect l="-67059" t="-97368" r="-12941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/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5D47415-526A-5642-92DB-5311D5DE0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44" y="3580114"/>
                <a:ext cx="1079824" cy="956609"/>
              </a:xfrm>
              <a:prstGeom prst="rect">
                <a:avLst/>
              </a:prstGeom>
              <a:blipFill>
                <a:blip r:embed="rId16"/>
                <a:stretch>
                  <a:fillRect l="-78824" t="-97368" r="-1176" b="-15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/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95B2889-3E9B-A247-BE44-026A7240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7" y="3908410"/>
                <a:ext cx="107982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/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524CC7-0DA6-A24A-B7F5-270656FD3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142" y="3883585"/>
                <a:ext cx="1079824" cy="400110"/>
              </a:xfrm>
              <a:prstGeom prst="rect">
                <a:avLst/>
              </a:prstGeom>
              <a:blipFill>
                <a:blip r:embed="rId1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/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5F0F36-9BCA-B348-A1C9-D922DA323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956" y="3891595"/>
                <a:ext cx="1079824" cy="400110"/>
              </a:xfrm>
              <a:prstGeom prst="rect">
                <a:avLst/>
              </a:prstGeom>
              <a:blipFill>
                <a:blip r:embed="rId1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/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361DD59-745E-DF43-9CB3-8E76DF5D3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756" y="3887801"/>
                <a:ext cx="107982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EEFF2AF-A808-DD42-B39F-1F9DF1F74E62}"/>
              </a:ext>
            </a:extLst>
          </p:cNvPr>
          <p:cNvCxnSpPr>
            <a:cxnSpLocks/>
          </p:cNvCxnSpPr>
          <p:nvPr/>
        </p:nvCxnSpPr>
        <p:spPr>
          <a:xfrm flipH="1">
            <a:off x="3781632" y="4971548"/>
            <a:ext cx="940087" cy="261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9BDCFFD8-5D57-BD41-BE72-49D202BAD277}"/>
              </a:ext>
            </a:extLst>
          </p:cNvPr>
          <p:cNvSpPr/>
          <p:nvPr/>
        </p:nvSpPr>
        <p:spPr>
          <a:xfrm>
            <a:off x="3052179" y="2305884"/>
            <a:ext cx="5027400" cy="2687493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C60EB1F-79A2-3E40-BA2A-85F52CDDB7BB}"/>
              </a:ext>
            </a:extLst>
          </p:cNvPr>
          <p:cNvSpPr txBox="1"/>
          <p:nvPr/>
        </p:nvSpPr>
        <p:spPr>
          <a:xfrm>
            <a:off x="165016" y="5135752"/>
            <a:ext cx="3625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can decode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/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5A7281-19D8-1D47-A52C-5782027CA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12" y="5126298"/>
                <a:ext cx="16089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itle 1">
            <a:extLst>
              <a:ext uri="{FF2B5EF4-FFF2-40B4-BE49-F238E27FC236}">
                <a16:creationId xmlns:a16="http://schemas.microsoft.com/office/drawing/2014/main" id="{9FEDE328-CC59-C245-81EF-2497C73B6D77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/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B1BCF13-178B-8A4A-8770-7FA896B7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288" y="2116275"/>
                <a:ext cx="716337" cy="33855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/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D3CA3EE-BE61-2B40-814C-6195C0D3F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508" y="2108655"/>
                <a:ext cx="716337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/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60FAC22-F306-974B-8457-A7B78C41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608" y="2099850"/>
                <a:ext cx="716337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/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4985622-DEDE-6740-B263-928B0B928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0" y="2102193"/>
                <a:ext cx="716337" cy="33855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/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73C8A-6B17-4B49-9D3B-DC957A597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558" y="2072788"/>
                <a:ext cx="716337" cy="33855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/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6E37805-F731-5140-8CC5-383C19767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32" y="2089866"/>
                <a:ext cx="716337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3168314C-748D-A74F-86AC-4B014D75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82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8E8DFDA-9FB4-754C-B5E0-7879809A69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73E1CE-D4E9-AA47-9DBD-6AA291280DCE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EB77AE-D102-3541-8C58-5469C98D3046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235B98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DFDC68-1611-AA4A-8B80-1915F51A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C1643ACC-660A-7541-AAA1-A7CEE0793C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060BE7D-6112-8F48-9075-AD3148BFD5AD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DB50872-696C-7B41-8DD6-F4AE61C87C17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B835A0C-D8E0-4045-AB7E-ACAD96285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1F06BE1-A3D2-1E46-9103-9394CA24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A91766E-B898-1647-A843-3EFD0A347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9BB5460-1E6C-C04F-8EC6-73240B0FA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42232B-EFB4-094C-AEBC-26409370B0B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CB5D6F2A-AADF-174A-93A4-EC72F5D5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342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661914"/>
            <a:ext cx="8647933" cy="4893647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Applications: reservation systems, financial transactions, distributed computing, …</a:t>
            </a:r>
          </a:p>
          <a:p>
            <a:r>
              <a:rPr lang="en-US" sz="2400" dirty="0"/>
              <a:t>Numerous key-value stores: Amazon Dynamo, Apache Cassandra, and CouchDB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90B81-89D6-E148-BEED-DA9FF815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90" y="4115396"/>
            <a:ext cx="2693652" cy="94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2AD5-96C8-404D-8B01-4F2C7CB8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966" y="3584056"/>
            <a:ext cx="2042044" cy="1368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F7DE8-D734-4340-8B67-A8481D4D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136" y="3775822"/>
            <a:ext cx="1270000" cy="1282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Key-value Stores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C0E85C-4D35-F64A-888E-66055DFE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21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F577A6-51D0-4746-9971-8037628ABF79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0B0C5-372B-FD47-8AAC-90F4A0CB3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03EFDB-606B-2F4D-9BAD-22270225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8C9E02-FA1E-CE42-8932-B4BE58D25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707709A6-8CCA-E94A-9AFE-4F0781838038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60F1CB-BDBE-8B4E-89CD-F88659FE5AD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F94EE1-337B-DB4B-B89D-6E600338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75CA178-2658-224B-BE73-F080D234A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82DEEB69-A745-7641-BBB9-E17056DE75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16797" y="4915760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10BAD4C-777F-3A46-8F3D-7D3527C15F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419260" y="4530220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5DD4B26-4CCF-3C4B-9930-A1D511EB84E2}"/>
              </a:ext>
            </a:extLst>
          </p:cNvPr>
          <p:cNvSpPr txBox="1"/>
          <p:nvPr/>
        </p:nvSpPr>
        <p:spPr>
          <a:xfrm>
            <a:off x="51791" y="5718167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/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FE935F-7A2D-4849-8DFA-08746B989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046209" y="4463720"/>
                <a:ext cx="126609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B589CD-30EB-9746-8006-B6A1A9520D2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" t="61326" r="84580" b="7580"/>
          <a:stretch/>
        </p:blipFill>
        <p:spPr>
          <a:xfrm>
            <a:off x="486576" y="2206915"/>
            <a:ext cx="1002463" cy="77377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746CAF7-5FCB-F94F-BB82-31C98A33018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9039" y="1821375"/>
            <a:ext cx="845166" cy="502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2166A2-FB31-204B-BF38-A666FC67E001}"/>
              </a:ext>
            </a:extLst>
          </p:cNvPr>
          <p:cNvSpPr txBox="1"/>
          <p:nvPr/>
        </p:nvSpPr>
        <p:spPr>
          <a:xfrm>
            <a:off x="121570" y="3009322"/>
            <a:ext cx="20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Write client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/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CB8F94-32E6-574E-87D2-9266FADC1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03139">
                <a:off x="1115988" y="1754875"/>
                <a:ext cx="126609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3746910-B2F0-2D47-95B9-D62965AB85FA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97D3586-6755-884B-9611-FB54C1A5B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FFE5658-F870-C54F-95D6-7F0357AF3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5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34E87F6-E972-C749-8D5A-71F8738D5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6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F52B64-BA40-D940-B633-1A92E9A2E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7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6C0BD021-30A4-AC42-9F6F-544626937576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DCA36265-4F53-9043-9413-0D997547E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5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9911D-9DA0-804E-84A6-452865445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00854C-0DDF-4B49-80F6-4D33DFF97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D0BEA92-6B31-C646-BDB1-71D9D9E6DEF5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6283B6-58F5-E44B-8DB6-2F3421935F5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184939-629C-FC41-97D0-9F3B7E1F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9F54A11-68DD-4043-91C9-29181AEBF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004A7B-60B6-8F41-A9E6-130F9EFA0972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05DA1E-E842-074F-8AB0-CB97A1C6F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1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8C4BF6-1078-0D4F-95AF-A1C27BE6B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3E2E0DF-4A0C-654A-A777-32E91670070F}"/>
              </a:ext>
            </a:extLst>
          </p:cNvPr>
          <p:cNvSpPr txBox="1"/>
          <p:nvPr/>
        </p:nvSpPr>
        <p:spPr>
          <a:xfrm>
            <a:off x="5743389" y="3914807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multiple versions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B22168-EE52-BF47-A035-07CF2EFF74CE}"/>
              </a:ext>
            </a:extLst>
          </p:cNvPr>
          <p:cNvSpPr txBox="1"/>
          <p:nvPr/>
        </p:nvSpPr>
        <p:spPr>
          <a:xfrm>
            <a:off x="5743389" y="1599306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node stores only latest version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1DFE636-1EE1-5040-AAC2-6B96CE161549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5C93EE-828C-6E4D-9D20-1B623B27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3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395D92-8869-8A45-8A1E-9643F3B19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4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>
            <a:extLst>
              <a:ext uri="{FF2B5EF4-FFF2-40B4-BE49-F238E27FC236}">
                <a16:creationId xmlns:a16="http://schemas.microsoft.com/office/drawing/2014/main" id="{2E8012F0-79E1-B141-86A4-A1C1515C3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92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itle 1">
            <a:extLst>
              <a:ext uri="{FF2B5EF4-FFF2-40B4-BE49-F238E27FC236}">
                <a16:creationId xmlns:a16="http://schemas.microsoft.com/office/drawing/2014/main" id="{BBB2DE2B-B54B-8E49-BED5-56D1FBA01D9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19911-EEF8-9342-ACD6-752B4BF9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71EEB8-C14E-614C-9D67-D393AC63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D68710DC-DD3D-EF47-88F0-42BA109E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03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7602F4-5418-EB49-8BFC-A765388F0832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BB7E19-47A9-744D-BDB6-91DC7C369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AF9E07-41AE-6E41-9F18-4D1D67606FEE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064B63F-0D81-4547-B467-4016D8C2C4E1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5B3210-E669-D449-8E5C-73F8DB7A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3892806-577F-3F4D-BC17-E4FA5960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A74C5C39-6EAE-0145-BCFA-9719C7F6F4AD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2A43D0-A0D2-2341-8D37-86DC79AC79CC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0897D-A71F-A647-BC48-FA7DFE3FD301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CA3225-4B54-4D4A-A097-68E0F1A9BFDB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B090E48-37F7-2441-A3B7-2A8BFD3C5414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18B3179-2852-5345-9BF9-256BA60D3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E43041-FE41-274B-A32D-55AB471FA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18B9BBA-FB75-2241-AA15-F17B3D64C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82E427-0A84-D848-89F4-1F0B7F30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9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3ACA91AE-B427-E140-8629-EA55E6AB3E2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36AFD0A-92BA-6641-9289-8F99EEB55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4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F862FF0-94C2-6646-86DF-82D52F06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461D24D8-7C29-E84A-8A44-2D2C23D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636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EE749A1-CF64-374A-B125-36809DC75635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8EE29A-57AD-264A-AAD1-A7B5CB5A5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8F3C2E-51C9-B447-8911-E6B4596B8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D10B62-1206-1D4B-AF11-7A846F8E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0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6751AC7-D508-7D43-80ED-FB9FFAA2098A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FD4261-5AF8-6347-86D0-B51D199C3042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443E08-0C17-654B-ACAF-11993B8BD0E3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52691A-5964-C946-A99D-975F5FA3D896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30860C-C55A-A549-B9EF-54E420212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2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5EC882C-01C2-E040-B5B8-128283F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057507-6F77-AE4E-9A11-04E89FAA2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FE12AF42-948A-DF41-9D2C-399A14C6C9AB}"/>
              </a:ext>
            </a:extLst>
          </p:cNvPr>
          <p:cNvSpPr txBox="1"/>
          <p:nvPr/>
        </p:nvSpPr>
        <p:spPr>
          <a:xfrm>
            <a:off x="111378" y="3319725"/>
            <a:ext cx="5947108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75E3229-ABDE-894C-A853-A70ABF5C6458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04E4F945-7006-834C-B41E-AAFEBB33774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B8F41F-D617-B343-B0AA-119C6D422E84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19AA46E7-4016-5F47-AC9D-B49441024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634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AB70F51-C57A-9B43-A26A-E4532180D1B0}"/>
              </a:ext>
            </a:extLst>
          </p:cNvPr>
          <p:cNvSpPr txBox="1"/>
          <p:nvPr/>
        </p:nvSpPr>
        <p:spPr>
          <a:xfrm>
            <a:off x="111377" y="1152953"/>
            <a:ext cx="1857123" cy="4783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Replication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/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80BCFD-02A6-0C46-A982-991D19A5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535" y="2192380"/>
                <a:ext cx="1266093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/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FAEBBD-A621-1A43-AABB-DEF88AE67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269" y="2545075"/>
                <a:ext cx="126609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72F5C224-1317-7249-861C-2E224889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1035883"/>
            <a:ext cx="462249" cy="71252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BE4A6EA-BC45-E64F-912B-4206D0A4F1E0}"/>
              </a:ext>
            </a:extLst>
          </p:cNvPr>
          <p:cNvSpPr txBox="1"/>
          <p:nvPr/>
        </p:nvSpPr>
        <p:spPr>
          <a:xfrm>
            <a:off x="111377" y="3319725"/>
            <a:ext cx="8914001" cy="91183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Simple Erasure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     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/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BFB4B7-B780-5745-BB11-B64A736C2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169" y="4959470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A28A4D1C-8D49-6744-9B0E-BA407D5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36" y="3386589"/>
            <a:ext cx="462249" cy="712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/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6BEFDDB-52D6-3A40-A5D2-35C9D0AD2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791" y="4528891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DF5881-5208-9342-8532-D96D22F73341}"/>
              </a:ext>
            </a:extLst>
          </p:cNvPr>
          <p:cNvSpPr txBox="1"/>
          <p:nvPr/>
        </p:nvSpPr>
        <p:spPr>
          <a:xfrm>
            <a:off x="41681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50DDC3-0157-9B4F-8E65-140095F275A9}"/>
              </a:ext>
            </a:extLst>
          </p:cNvPr>
          <p:cNvSpPr txBox="1"/>
          <p:nvPr/>
        </p:nvSpPr>
        <p:spPr>
          <a:xfrm>
            <a:off x="2529835" y="1821374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748D9D-4023-6D44-84ED-2138AC536108}"/>
              </a:ext>
            </a:extLst>
          </p:cNvPr>
          <p:cNvCxnSpPr>
            <a:cxnSpLocks/>
          </p:cNvCxnSpPr>
          <p:nvPr/>
        </p:nvCxnSpPr>
        <p:spPr>
          <a:xfrm flipH="1">
            <a:off x="4506082" y="2135780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47D5312-4F86-1A40-A94E-17632C6081AA}"/>
              </a:ext>
            </a:extLst>
          </p:cNvPr>
          <p:cNvSpPr txBox="1"/>
          <p:nvPr/>
        </p:nvSpPr>
        <p:spPr>
          <a:xfrm>
            <a:off x="4121150" y="4105307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no of bits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3D6A81-FE20-CF4D-9D72-67F4140E6F0A}"/>
              </a:ext>
            </a:extLst>
          </p:cNvPr>
          <p:cNvSpPr txBox="1"/>
          <p:nvPr/>
        </p:nvSpPr>
        <p:spPr>
          <a:xfrm>
            <a:off x="2529835" y="4108345"/>
            <a:ext cx="139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/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rgbClr val="0070C0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𝜈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Θ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(1),       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𝑐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3E6B9FF-B698-E549-9E48-5942932F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79" y="5248098"/>
                <a:ext cx="5586149" cy="632596"/>
              </a:xfrm>
              <a:prstGeom prst="rect">
                <a:avLst/>
              </a:prstGeom>
              <a:blipFill>
                <a:blip r:embed="rId7"/>
                <a:stretch>
                  <a:fillRect l="-2268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8FB5C749-211A-A74D-B2AF-3087DA36A933}"/>
              </a:ext>
            </a:extLst>
          </p:cNvPr>
          <p:cNvSpPr txBox="1"/>
          <p:nvPr/>
        </p:nvSpPr>
        <p:spPr>
          <a:xfrm>
            <a:off x="484425" y="5406503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[Wang et al. 2014]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A36FEF-6C87-0542-9720-34ABF7929202}"/>
              </a:ext>
            </a:extLst>
          </p:cNvPr>
          <p:cNvSpPr/>
          <p:nvPr/>
        </p:nvSpPr>
        <p:spPr bwMode="auto">
          <a:xfrm>
            <a:off x="4997029" y="5296981"/>
            <a:ext cx="239481" cy="59716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A6AD596-7C52-314D-AAD1-B913DE1DD02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71890" y="4971207"/>
            <a:ext cx="393245" cy="2696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3B6D5E7-9197-D543-A850-33F06B6519A9}"/>
              </a:ext>
            </a:extLst>
          </p:cNvPr>
          <p:cNvSpPr txBox="1"/>
          <p:nvPr/>
        </p:nvSpPr>
        <p:spPr>
          <a:xfrm>
            <a:off x="5567084" y="4793610"/>
            <a:ext cx="2675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Can we do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/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31B43EC-8069-0F45-99F5-5A695FE4C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538577"/>
                <a:ext cx="1266093" cy="400110"/>
              </a:xfrm>
              <a:prstGeom prst="rect">
                <a:avLst/>
              </a:prstGeom>
              <a:blipFill>
                <a:blip r:embed="rId8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/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72280-0F39-AF4E-B7E0-E02A1BA3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53" y="4960691"/>
                <a:ext cx="1266093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/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D1B007-8402-8143-BBDA-C243E4978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392" y="1138105"/>
                <a:ext cx="2375899" cy="461665"/>
              </a:xfrm>
              <a:prstGeom prst="rect">
                <a:avLst/>
              </a:prstGeom>
              <a:blipFill>
                <a:blip r:embed="rId11"/>
                <a:stretch>
                  <a:fillRect l="-372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/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70A4323-A27C-2243-814A-D7A85C266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121183"/>
                <a:ext cx="4076700" cy="847783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/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</m:oMath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FF000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</a:br>
                <a:endParaRPr lang="en-US" sz="2400" dirty="0">
                  <a:solidFill>
                    <a:srgbClr val="FF00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B61D41E-E37C-1C48-B528-9C2CE5B27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97" y="2528497"/>
                <a:ext cx="4076700" cy="847783"/>
              </a:xfrm>
              <a:prstGeom prst="rect">
                <a:avLst/>
              </a:prstGeom>
              <a:blipFill>
                <a:blip r:embed="rId14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391E132-486A-9541-B577-C134C8E9B497}"/>
              </a:ext>
            </a:extLst>
          </p:cNvPr>
          <p:cNvCxnSpPr>
            <a:cxnSpLocks/>
          </p:cNvCxnSpPr>
          <p:nvPr/>
        </p:nvCxnSpPr>
        <p:spPr bwMode="auto">
          <a:xfrm>
            <a:off x="7471698" y="2950258"/>
            <a:ext cx="0" cy="407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2ED5F90-FCF9-6748-99A1-74CFB3802EEB}"/>
              </a:ext>
            </a:extLst>
          </p:cNvPr>
          <p:cNvSpPr txBox="1"/>
          <p:nvPr/>
        </p:nvSpPr>
        <p:spPr>
          <a:xfrm>
            <a:off x="6335514" y="2498310"/>
            <a:ext cx="268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Erasure coding gain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70FD05-1B79-C846-8A87-58D903286424}"/>
              </a:ext>
            </a:extLst>
          </p:cNvPr>
          <p:cNvCxnSpPr>
            <a:cxnSpLocks/>
          </p:cNvCxnSpPr>
          <p:nvPr/>
        </p:nvCxnSpPr>
        <p:spPr bwMode="auto">
          <a:xfrm>
            <a:off x="7222841" y="3923195"/>
            <a:ext cx="0" cy="36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D19713-0E6F-6D40-BCF1-07C14D0D4C7D}"/>
              </a:ext>
            </a:extLst>
          </p:cNvPr>
          <p:cNvSpPr txBox="1"/>
          <p:nvPr/>
        </p:nvSpPr>
        <p:spPr>
          <a:xfrm>
            <a:off x="6537446" y="435641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Offsets the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/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400" b="0" i="0" dirty="0">
                    <a:solidFill>
                      <a:schemeClr val="tx1"/>
                    </a:solidFill>
                    <a:latin typeface="+mj-lt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Cost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𝜈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kia Pure Text Light" panose="020B0403020202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245CCE4-3CBE-E849-8A34-97E0C8A9C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35" y="3383737"/>
                <a:ext cx="4076700" cy="632596"/>
              </a:xfrm>
              <a:prstGeom prst="rect">
                <a:avLst/>
              </a:prstGeom>
              <a:blipFill>
                <a:blip r:embed="rId15"/>
                <a:stretch>
                  <a:fillRect l="-310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F59AE1FB-9BAA-BC45-BBB6-5B14C77612D6}"/>
              </a:ext>
            </a:extLst>
          </p:cNvPr>
          <p:cNvSpPr/>
          <p:nvPr/>
        </p:nvSpPr>
        <p:spPr bwMode="auto">
          <a:xfrm>
            <a:off x="7101119" y="3518368"/>
            <a:ext cx="239481" cy="40482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F79C4679-0A9C-6045-BEEE-E2C58486561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Background: Erasure Coding Challenges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63E469-88A7-BD49-BEEA-472085BA23D8}"/>
              </a:ext>
            </a:extLst>
          </p:cNvPr>
          <p:cNvCxnSpPr>
            <a:cxnSpLocks/>
          </p:cNvCxnSpPr>
          <p:nvPr/>
        </p:nvCxnSpPr>
        <p:spPr>
          <a:xfrm flipH="1">
            <a:off x="2675129" y="2211304"/>
            <a:ext cx="339131" cy="3855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824E5DD1-2334-3544-8EE5-4E772CF4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62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A1615-2BED-274A-97BC-975C93466219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BBEF8E5-FAD9-C54F-800D-35DEA3BE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15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A0E90-C3A8-494A-9393-D6D67F16B4DC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803EE4A-4A07-2946-ADD6-0441CFFA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645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5C8E69-61A9-A644-9C43-0F17F753E0CA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978C9-8524-0F44-8762-1D75DAAA0A52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4B4A9-5F85-F048-AB63-9FCFEFB3F0CD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D610877E-6B04-7842-BD59-7B5E48D5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4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Erasure-coded Key-value Stores </a:t>
            </a:r>
          </a:p>
          <a:p>
            <a:r>
              <a:rPr lang="en-US" sz="3200" dirty="0">
                <a:solidFill>
                  <a:srgbClr val="024894"/>
                </a:solidFill>
              </a:rPr>
              <a:t>with Side Information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BC74DBBC-5419-5148-88FA-1F50CA5A83A0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AC61F6AC-3223-AC49-B5D2-E3151DEF8C3E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FAE8D4C1-ED2D-274F-9883-0B10F0D8EA9C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EEE6736-5960-C042-8E95-FA71751DBC65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9BD11334-3DE3-6144-8FD2-ED56909AFF26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5C3126EB-0E17-F548-A5FC-684F3397626E}"/>
              </a:ext>
            </a:extLst>
          </p:cNvPr>
          <p:cNvCxnSpPr>
            <a:cxnSpLocks/>
            <a:stCxn id="249" idx="1"/>
            <a:endCxn id="247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975B6A36-ACB9-7742-9B50-539656350A93}"/>
              </a:ext>
            </a:extLst>
          </p:cNvPr>
          <p:cNvCxnSpPr>
            <a:cxnSpLocks/>
            <a:stCxn id="246" idx="3"/>
            <a:endCxn id="247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A45562EE-0B29-7B40-8A68-42BA92A4AD90}"/>
              </a:ext>
            </a:extLst>
          </p:cNvPr>
          <p:cNvCxnSpPr>
            <a:cxnSpLocks/>
            <a:stCxn id="248" idx="1"/>
            <a:endCxn id="246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6CD84C3D-6BCE-4847-A070-D1E0C08CF316}"/>
              </a:ext>
            </a:extLst>
          </p:cNvPr>
          <p:cNvCxnSpPr>
            <a:cxnSpLocks/>
            <a:stCxn id="248" idx="2"/>
            <a:endCxn id="247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36FBF1E-FB9A-C643-BC8D-69D5B5B3FB50}"/>
              </a:ext>
            </a:extLst>
          </p:cNvPr>
          <p:cNvCxnSpPr>
            <a:cxnSpLocks/>
            <a:stCxn id="249" idx="2"/>
            <a:endCxn id="250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04D0C57D-0692-CA45-A3F1-F68211F425B4}"/>
              </a:ext>
            </a:extLst>
          </p:cNvPr>
          <p:cNvCxnSpPr>
            <a:cxnSpLocks/>
            <a:stCxn id="248" idx="4"/>
            <a:endCxn id="249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7E20EAC1-5E1C-FB49-8D92-B66E86B032F9}"/>
              </a:ext>
            </a:extLst>
          </p:cNvPr>
          <p:cNvCxnSpPr>
            <a:cxnSpLocks/>
            <a:stCxn id="250" idx="1"/>
            <a:endCxn id="247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A7D3A08-7DD2-0848-90D4-8105E4871611}"/>
              </a:ext>
            </a:extLst>
          </p:cNvPr>
          <p:cNvCxnSpPr>
            <a:cxnSpLocks/>
            <a:stCxn id="248" idx="3"/>
            <a:endCxn id="250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971C73EE-1DD8-9449-90D3-CCACC1C68D2D}"/>
              </a:ext>
            </a:extLst>
          </p:cNvPr>
          <p:cNvCxnSpPr>
            <a:cxnSpLocks/>
          </p:cNvCxnSpPr>
          <p:nvPr/>
        </p:nvCxnSpPr>
        <p:spPr bwMode="auto">
          <a:xfrm>
            <a:off x="4443553" y="5020406"/>
            <a:ext cx="0" cy="270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2D7DD3AB-60A8-6841-A9BE-63732C6B3DB3}"/>
              </a:ext>
            </a:extLst>
          </p:cNvPr>
          <p:cNvSpPr txBox="1"/>
          <p:nvPr/>
        </p:nvSpPr>
        <p:spPr>
          <a:xfrm>
            <a:off x="987600" y="5288954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This Work: Coding with Partial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/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i="0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 err="1">
                  <a:solidFill>
                    <a:srgbClr val="024894"/>
                  </a:solidFill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208F1C13-577B-034E-B1E9-5B35F554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361" y="4649015"/>
                <a:ext cx="2883878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5937B0EF-475B-B94D-9909-0D30ED23E171}"/>
              </a:ext>
            </a:extLst>
          </p:cNvPr>
          <p:cNvCxnSpPr/>
          <p:nvPr/>
        </p:nvCxnSpPr>
        <p:spPr bwMode="auto">
          <a:xfrm flipH="1">
            <a:off x="5717539" y="3891308"/>
            <a:ext cx="138430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03D399-CF13-B64C-9037-A97DFDDB4697}"/>
              </a:ext>
            </a:extLst>
          </p:cNvPr>
          <p:cNvSpPr txBox="1"/>
          <p:nvPr/>
        </p:nvSpPr>
        <p:spPr>
          <a:xfrm>
            <a:off x="7518585" y="4928624"/>
            <a:ext cx="1914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High Latency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4DB60F-642F-5942-90C3-2CD37D4EE8F3}"/>
              </a:ext>
            </a:extLst>
          </p:cNvPr>
          <p:cNvCxnSpPr>
            <a:cxnSpLocks/>
          </p:cNvCxnSpPr>
          <p:nvPr/>
        </p:nvCxnSpPr>
        <p:spPr>
          <a:xfrm flipH="1">
            <a:off x="4286496" y="3614133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62983F-2849-7C47-AB3B-50D9D273ACAB}"/>
              </a:ext>
            </a:extLst>
          </p:cNvPr>
          <p:cNvSpPr txBox="1"/>
          <p:nvPr/>
        </p:nvSpPr>
        <p:spPr>
          <a:xfrm>
            <a:off x="1910856" y="1491558"/>
            <a:ext cx="252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[Wang et al. 2014]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4B5C4B-42E3-F946-BB3A-76C4416F9F30}"/>
              </a:ext>
            </a:extLst>
          </p:cNvPr>
          <p:cNvSpPr txBox="1"/>
          <p:nvPr/>
        </p:nvSpPr>
        <p:spPr>
          <a:xfrm>
            <a:off x="7300370" y="5417525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Geo-distributed </a:t>
            </a:r>
          </a:p>
          <a:p>
            <a:r>
              <a:rPr lang="en-US" dirty="0">
                <a:solidFill>
                  <a:srgbClr val="FF0000"/>
                </a:solidFill>
                <a:latin typeface="+mn-lt"/>
              </a:rPr>
              <a:t>key-value store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D72236-50EB-6745-AD50-E8E5F6496069}"/>
              </a:ext>
            </a:extLst>
          </p:cNvPr>
          <p:cNvSpPr txBox="1"/>
          <p:nvPr/>
        </p:nvSpPr>
        <p:spPr>
          <a:xfrm>
            <a:off x="2424743" y="5683571"/>
            <a:ext cx="6073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24894"/>
                </a:solidFill>
                <a:latin typeface="+mn-lt"/>
              </a:rPr>
              <a:t>Latency-Storage Trade-off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20F2229-A4CF-FD42-9F92-82E97706C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8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750006-B935-C348-A81E-94605E3B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51F37-F137-D842-9651-D7E3B7BA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AE02F1-0F61-4248-858C-2C11DCC0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9E5B4E-6949-5C49-86A0-FB851129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01CAE9-3E85-8F49-B41A-E85FE6FF6030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3234F52-526D-8040-AB85-EF9007D48FE5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9084F6-D714-4D4F-98AE-079447F3B2D0}"/>
              </a:ext>
            </a:extLst>
          </p:cNvPr>
          <p:cNvSpPr/>
          <p:nvPr/>
        </p:nvSpPr>
        <p:spPr bwMode="auto">
          <a:xfrm>
            <a:off x="5290374" y="3485126"/>
            <a:ext cx="682186" cy="7549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4684C-8B36-5741-A0F1-1FA0AD9E0D51}"/>
              </a:ext>
            </a:extLst>
          </p:cNvPr>
          <p:cNvSpPr txBox="1"/>
          <p:nvPr/>
        </p:nvSpPr>
        <p:spPr>
          <a:xfrm>
            <a:off x="5258537" y="4178204"/>
            <a:ext cx="180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+mn-lt"/>
              </a:rPr>
              <a:t>failure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0A8F6C5-0616-5C4D-83F8-D8F1B7A6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7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">
            <a:extLst>
              <a:ext uri="{FF2B5EF4-FFF2-40B4-BE49-F238E27FC236}">
                <a16:creationId xmlns:a16="http://schemas.microsoft.com/office/drawing/2014/main" id="{4F7CE4B2-5E88-3D4E-805F-B83F258B2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72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AD1238-3849-3F45-B3BB-6DD0DAE28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333AAE-EF89-4F47-99FE-1601F1C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8B2548A-1291-B141-BC2D-5E3EBBEC6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A9EF388-1426-094B-A083-0A1BE7117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144D1CE-568E-0E46-B9F2-E3F8722E0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E7F7A-DCBF-C14A-AE2F-C0F9202CE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2C4C5AD7-55C9-C34E-B004-AE521503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153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</p:spPr>
            <p:txBody>
              <a:bodyPr/>
              <a:lstStyle/>
              <a:p>
                <a:r>
                  <a:rPr lang="en-US" sz="2400" dirty="0"/>
                  <a:t>Topology is given by a directed graph with degree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>
                  <a:solidFill>
                    <a:srgbClr val="024894"/>
                  </a:solidFill>
                </a:endParaRPr>
              </a:p>
              <a:p>
                <a:pPr marL="609585" lvl="1" indent="0">
                  <a:buNone/>
                </a:pPr>
                <a:endParaRPr lang="en-US" sz="1866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82DFDC10-FEE7-0F43-B9C6-A790978B20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308" y="1437361"/>
                <a:ext cx="8092008" cy="4696423"/>
              </a:xfrm>
              <a:blipFill>
                <a:blip r:embed="rId3"/>
                <a:stretch>
                  <a:fillRect l="-1097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/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𝒢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ℰ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>
                    <a:solidFill>
                      <a:schemeClr val="tx1"/>
                    </a:solidFill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F5CA6A-E6EB-474A-990E-F303A5947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87" y="1869294"/>
                <a:ext cx="3080541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79717" y="5654884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Idea: Can the servers guess which version is the latest complete?</a:t>
            </a:r>
          </a:p>
          <a:p>
            <a:endParaRPr lang="en-US" sz="22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3BC6DD-6D27-1C44-922E-9926B9651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92" y="2779457"/>
            <a:ext cx="529861" cy="8167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3122AA-B535-5A4D-99EA-3085EE07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656" y="2781526"/>
            <a:ext cx="529861" cy="816747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37989EF5-C65F-D949-8D41-34D07777E07F}"/>
              </a:ext>
            </a:extLst>
          </p:cNvPr>
          <p:cNvCxnSpPr>
            <a:cxnSpLocks/>
          </p:cNvCxnSpPr>
          <p:nvPr/>
        </p:nvCxnSpPr>
        <p:spPr>
          <a:xfrm>
            <a:off x="3515201" y="3189900"/>
            <a:ext cx="2268203" cy="12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>
            <a:extLst>
              <a:ext uri="{FF2B5EF4-FFF2-40B4-BE49-F238E27FC236}">
                <a16:creationId xmlns:a16="http://schemas.microsoft.com/office/drawing/2014/main" id="{C8F9A959-118B-0744-AA5A-0156009E914F}"/>
              </a:ext>
            </a:extLst>
          </p:cNvPr>
          <p:cNvSpPr/>
          <p:nvPr/>
        </p:nvSpPr>
        <p:spPr bwMode="auto">
          <a:xfrm>
            <a:off x="869222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/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218C9B-DDA7-8F45-B42C-0D831FA7E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31" y="2969278"/>
                <a:ext cx="2524394" cy="400110"/>
              </a:xfrm>
              <a:prstGeom prst="rect">
                <a:avLst/>
              </a:prstGeom>
              <a:blipFill>
                <a:blip r:embed="rId12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/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1BC77AB-934E-C64D-9335-D2B2C78B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671" y="2366577"/>
                <a:ext cx="965200" cy="400110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/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6A4A15-7A1F-234F-A0A2-101BA3CA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314" y="2319079"/>
                <a:ext cx="965200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loud 36">
            <a:extLst>
              <a:ext uri="{FF2B5EF4-FFF2-40B4-BE49-F238E27FC236}">
                <a16:creationId xmlns:a16="http://schemas.microsoft.com/office/drawing/2014/main" id="{5FEC8D22-1F0D-7947-BC91-6630DFFE387B}"/>
              </a:ext>
            </a:extLst>
          </p:cNvPr>
          <p:cNvSpPr/>
          <p:nvPr/>
        </p:nvSpPr>
        <p:spPr bwMode="auto">
          <a:xfrm>
            <a:off x="6514694" y="2717879"/>
            <a:ext cx="1863257" cy="910145"/>
          </a:xfrm>
          <a:prstGeom prst="cloud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/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lt"/>
                  </a:rPr>
                  <a:t>       knows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BB1FEC-B791-2A49-A1D1-BAF811E00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903" y="2969278"/>
                <a:ext cx="2524394" cy="400110"/>
              </a:xfrm>
              <a:prstGeom prst="rect">
                <a:avLst/>
              </a:prstGeom>
              <a:blipFill>
                <a:blip r:embed="rId15"/>
                <a:stretch>
                  <a:fillRect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F79FD67-1592-9D4A-B12E-04FC73C8432A}"/>
              </a:ext>
            </a:extLst>
          </p:cNvPr>
          <p:cNvSpPr/>
          <p:nvPr/>
        </p:nvSpPr>
        <p:spPr>
          <a:xfrm>
            <a:off x="79718" y="4971579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24894"/>
                </a:solidFill>
              </a:rPr>
              <a:t>Decoding Requirement: latest complete version (or a later version)</a:t>
            </a:r>
          </a:p>
          <a:p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/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10A647-CC86-7A46-9BAE-045A8BED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3655183"/>
                <a:ext cx="998806" cy="369332"/>
              </a:xfrm>
              <a:prstGeom prst="rect">
                <a:avLst/>
              </a:prstGeom>
              <a:blipFill>
                <a:blip r:embed="rId1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/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5B4691E-425B-F340-984D-E31908BCF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16" y="3655183"/>
                <a:ext cx="99880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/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CA1D86E-96B1-5642-BE39-9D7AA08D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525" y="4111818"/>
                <a:ext cx="998806" cy="369332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/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7DDB1F-D342-0C45-95DB-92FCEE20B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484" y="4111818"/>
                <a:ext cx="998806" cy="369332"/>
              </a:xfrm>
              <a:prstGeom prst="rect">
                <a:avLst/>
              </a:prstGeom>
              <a:blipFill>
                <a:blip r:embed="rId1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/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024894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D6D8696-4D7B-7C4A-8DBD-408CFE32C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61" y="4607311"/>
                <a:ext cx="1694840" cy="400110"/>
              </a:xfrm>
              <a:prstGeom prst="rect">
                <a:avLst/>
              </a:prstGeom>
              <a:blipFill>
                <a:blip r:embed="rId2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/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6AC5B2-313A-0142-9CDF-3933289B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821" y="4604736"/>
                <a:ext cx="1694840" cy="400110"/>
              </a:xfrm>
              <a:prstGeom prst="rect">
                <a:avLst/>
              </a:prstGeom>
              <a:blipFill>
                <a:blip r:embed="rId2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9F1C0BA0-8EC4-0B44-9597-51C1352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40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59D115-A048-CA46-BA17-B31E2077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41A113-FBF1-7A40-AD1D-61D2405E6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D45194F-97C9-2447-8D76-F80E10431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>
            <a:extLst>
              <a:ext uri="{FF2B5EF4-FFF2-40B4-BE49-F238E27FC236}">
                <a16:creationId xmlns:a16="http://schemas.microsoft.com/office/drawing/2014/main" id="{6767AD93-E0BD-BB47-B22F-A7BA93B7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9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4C5C3E-04BB-7149-9E83-15F091EB4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BE1ABEE0-B9A4-6A49-B5CC-3B1579235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886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503BF4-AEBE-8444-9461-4365671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196DBA9A-DA7F-E44B-A506-582E48C4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5031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618F425-6001-2742-A31E-2ED2FB54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CEAE97DC-1328-4B4F-B702-D1C4E8680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5DA974D-D19B-CB49-B173-DCBA6E88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BAF4AFF-A5B4-B642-A01D-203DB93B7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loud 27">
            <a:extLst>
              <a:ext uri="{FF2B5EF4-FFF2-40B4-BE49-F238E27FC236}">
                <a16:creationId xmlns:a16="http://schemas.microsoft.com/office/drawing/2014/main" id="{FFDAF7E6-95B5-1140-9A2F-3AC09FB6877F}"/>
              </a:ext>
            </a:extLst>
          </p:cNvPr>
          <p:cNvSpPr/>
          <p:nvPr/>
        </p:nvSpPr>
        <p:spPr bwMode="auto">
          <a:xfrm>
            <a:off x="3959624" y="229488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/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24BA1E-A0B7-784F-903A-0383B75C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13" y="244873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3509" r="-4950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63B3F46-45F1-3841-92AC-D77B7E525DA7}"/>
              </a:ext>
            </a:extLst>
          </p:cNvPr>
          <p:cNvSpPr txBox="1"/>
          <p:nvPr/>
        </p:nvSpPr>
        <p:spPr>
          <a:xfrm>
            <a:off x="5784799" y="2528475"/>
            <a:ext cx="1747777" cy="408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EBC037-BCC8-B044-AC66-36238968C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2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7511CD3A-A3B9-CA41-B5FB-06EE7D87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7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15D550-593A-DB43-A8B7-96691E97D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3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56BA80-7848-1146-8B05-805A9F349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5DA95-ADC0-3E4E-80D8-C2BD1301A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07C5DE7-F082-1548-A0E5-77D64766A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D2C6358-48AE-FF40-A2CB-37F2389A7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87CB284D-FEDF-F742-B345-9530B92B4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56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/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is incomplete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7A75E56-5B1B-7F4D-B8B5-50B80D884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76" y="5131344"/>
                <a:ext cx="1942263" cy="307777"/>
              </a:xfrm>
              <a:prstGeom prst="rect">
                <a:avLst/>
              </a:prstGeom>
              <a:blipFill>
                <a:blip r:embed="rId15"/>
                <a:stretch>
                  <a:fillRect l="-3896" t="-24000" r="-6494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6D7D732-BE35-6247-A35B-982F9447A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489995-4109-974E-9A2F-168712383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DD3A73A-D9EB-BA4A-9EDF-894EC40EE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786C17-57C7-8F42-A620-E5EEB3D37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4CCEA4-7D97-6A41-9FE2-504FED931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632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DCEE88-C282-EF49-8E9F-EB62767A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83C5B7-20D6-A346-A6C1-2A846E4BC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BB4E71-45F2-784B-AF34-EEC566E58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EFD85A0-A24B-D64B-B2E1-F77B4D59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E4E864BB-F370-7D4A-8076-FE8C3298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0085E04-EA95-FC4E-9EC8-1170EEFBEF52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52DA0E-6E2B-4746-845D-6DC0FA7074FB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C3DE948-3430-094D-9ED1-08C77CAF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03DE927E-9AEE-454D-AAFC-D658B53A8E37}"/>
              </a:ext>
            </a:extLst>
          </p:cNvPr>
          <p:cNvSpPr txBox="1">
            <a:spLocks/>
          </p:cNvSpPr>
          <p:nvPr/>
        </p:nvSpPr>
        <p:spPr>
          <a:xfrm>
            <a:off x="159890" y="4336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3200" dirty="0">
              <a:solidFill>
                <a:srgbClr val="024894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66CDEA67-C157-7446-B501-EE842292FB0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97D761F-2E88-1940-AB34-22BEABEF831F}"/>
              </a:ext>
            </a:extLst>
          </p:cNvPr>
          <p:cNvSpPr/>
          <p:nvPr/>
        </p:nvSpPr>
        <p:spPr>
          <a:xfrm>
            <a:off x="232118" y="1437361"/>
            <a:ext cx="89118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Can the servers guess which version is the latest complete?</a:t>
            </a:r>
          </a:p>
          <a:p>
            <a:endParaRPr lang="en-US" sz="2200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675A7C76-1A01-3942-B8D7-11221332A420}"/>
              </a:ext>
            </a:extLst>
          </p:cNvPr>
          <p:cNvSpPr/>
          <p:nvPr/>
        </p:nvSpPr>
        <p:spPr bwMode="auto">
          <a:xfrm>
            <a:off x="2979729" y="3408653"/>
            <a:ext cx="1802614" cy="1103115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055EB25-A3D2-D445-A011-A9BD7D2E2F97}"/>
              </a:ext>
            </a:extLst>
          </p:cNvPr>
          <p:cNvSpPr/>
          <p:nvPr/>
        </p:nvSpPr>
        <p:spPr>
          <a:xfrm rot="1275059">
            <a:off x="2012327" y="2041869"/>
            <a:ext cx="515824" cy="47063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DF54BD7-93E0-DE4D-8247-B52BDEE1BBC4}"/>
              </a:ext>
            </a:extLst>
          </p:cNvPr>
          <p:cNvSpPr/>
          <p:nvPr/>
        </p:nvSpPr>
        <p:spPr>
          <a:xfrm rot="21445292">
            <a:off x="1178999" y="2628164"/>
            <a:ext cx="515824" cy="482445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C1A616-3459-E649-8E0C-9D90E74D8F78}"/>
              </a:ext>
            </a:extLst>
          </p:cNvPr>
          <p:cNvSpPr/>
          <p:nvPr/>
        </p:nvSpPr>
        <p:spPr>
          <a:xfrm rot="288824">
            <a:off x="2884197" y="2635248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ECB64C0-0053-EC4E-97D0-78EA5D3839DB}"/>
              </a:ext>
            </a:extLst>
          </p:cNvPr>
          <p:cNvSpPr/>
          <p:nvPr/>
        </p:nvSpPr>
        <p:spPr>
          <a:xfrm rot="20599386">
            <a:off x="2453929" y="3626371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27CB17-FFED-3E4B-87DF-D1B42DC5C91C}"/>
              </a:ext>
            </a:extLst>
          </p:cNvPr>
          <p:cNvCxnSpPr>
            <a:cxnSpLocks/>
            <a:stCxn id="91" idx="1"/>
            <a:endCxn id="89" idx="5"/>
          </p:cNvCxnSpPr>
          <p:nvPr/>
        </p:nvCxnSpPr>
        <p:spPr>
          <a:xfrm flipH="1" flipV="1">
            <a:off x="1626771" y="3031580"/>
            <a:ext cx="861420" cy="724953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77E9369-A842-6B44-9F06-119738C310F1}"/>
              </a:ext>
            </a:extLst>
          </p:cNvPr>
          <p:cNvCxnSpPr>
            <a:cxnSpLocks/>
            <a:stCxn id="88" idx="3"/>
            <a:endCxn id="89" idx="7"/>
          </p:cNvCxnSpPr>
          <p:nvPr/>
        </p:nvCxnSpPr>
        <p:spPr>
          <a:xfrm flipH="1">
            <a:off x="1611424" y="2366166"/>
            <a:ext cx="428534" cy="32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217AB43-AD9C-0D4F-9A38-C47FF7076B9A}"/>
              </a:ext>
            </a:extLst>
          </p:cNvPr>
          <p:cNvCxnSpPr>
            <a:cxnSpLocks/>
            <a:stCxn id="88" idx="4"/>
            <a:endCxn id="92" idx="0"/>
          </p:cNvCxnSpPr>
          <p:nvPr/>
        </p:nvCxnSpPr>
        <p:spPr>
          <a:xfrm flipH="1">
            <a:off x="1875239" y="2496504"/>
            <a:ext cx="309708" cy="11427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559511A-59EE-6941-BBFF-78F300ECD070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2510613" y="2370668"/>
            <a:ext cx="464082" cy="320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7DDCB69-4FCE-A14F-BE3B-828532C3A122}"/>
              </a:ext>
            </a:extLst>
          </p:cNvPr>
          <p:cNvCxnSpPr>
            <a:cxnSpLocks/>
            <a:stCxn id="90" idx="2"/>
            <a:endCxn id="89" idx="6"/>
          </p:cNvCxnSpPr>
          <p:nvPr/>
        </p:nvCxnSpPr>
        <p:spPr>
          <a:xfrm flipH="1">
            <a:off x="1694562" y="2854828"/>
            <a:ext cx="1190545" cy="29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917096-4460-7247-BD18-1DBAE0098394}"/>
              </a:ext>
            </a:extLst>
          </p:cNvPr>
          <p:cNvCxnSpPr>
            <a:cxnSpLocks/>
            <a:stCxn id="91" idx="2"/>
            <a:endCxn id="92" idx="6"/>
          </p:cNvCxnSpPr>
          <p:nvPr/>
        </p:nvCxnSpPr>
        <p:spPr>
          <a:xfrm flipH="1">
            <a:off x="2041578" y="3941608"/>
            <a:ext cx="423199" cy="916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4FA014-E1C2-B34B-83D1-6BF9EB06F3BB}"/>
              </a:ext>
            </a:extLst>
          </p:cNvPr>
          <p:cNvCxnSpPr>
            <a:cxnSpLocks/>
            <a:stCxn id="90" idx="4"/>
            <a:endCxn id="91" idx="7"/>
          </p:cNvCxnSpPr>
          <p:nvPr/>
        </p:nvCxnSpPr>
        <p:spPr>
          <a:xfrm flipH="1">
            <a:off x="2837592" y="3116842"/>
            <a:ext cx="284274" cy="53502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47183E-D9C4-F644-9BA1-04108E13203F}"/>
              </a:ext>
            </a:extLst>
          </p:cNvPr>
          <p:cNvCxnSpPr>
            <a:cxnSpLocks/>
            <a:stCxn id="92" idx="1"/>
            <a:endCxn id="89" idx="4"/>
          </p:cNvCxnSpPr>
          <p:nvPr/>
        </p:nvCxnSpPr>
        <p:spPr>
          <a:xfrm flipH="1" flipV="1">
            <a:off x="1447763" y="3110365"/>
            <a:ext cx="232064" cy="5369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37D9D16-69B5-8942-A9A0-5D2A77E15B79}"/>
              </a:ext>
            </a:extLst>
          </p:cNvPr>
          <p:cNvCxnSpPr>
            <a:cxnSpLocks/>
            <a:stCxn id="90" idx="3"/>
            <a:endCxn id="92" idx="7"/>
          </p:cNvCxnSpPr>
          <p:nvPr/>
        </p:nvCxnSpPr>
        <p:spPr>
          <a:xfrm flipH="1">
            <a:off x="2025081" y="3031135"/>
            <a:ext cx="920987" cy="7338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/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EA15FAA-2285-654C-B39D-8405FA2F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444" y="4141983"/>
                <a:ext cx="445058" cy="307777"/>
              </a:xfrm>
              <a:prstGeom prst="rect">
                <a:avLst/>
              </a:prstGeom>
              <a:blipFill>
                <a:blip r:embed="rId4"/>
                <a:stretch>
                  <a:fillRect l="-11111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/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69CD588-2288-3D4C-9A1C-D486BD5DD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901" y="4148905"/>
                <a:ext cx="445057" cy="307777"/>
              </a:xfrm>
              <a:prstGeom prst="rect">
                <a:avLst/>
              </a:prstGeom>
              <a:blipFill>
                <a:blip r:embed="rId5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/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4D8484-890F-F34D-A8FC-BA56378D0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626" y="2690784"/>
                <a:ext cx="445058" cy="307777"/>
              </a:xfrm>
              <a:prstGeom prst="rect">
                <a:avLst/>
              </a:prstGeom>
              <a:blipFill>
                <a:blip r:embed="rId6"/>
                <a:stretch>
                  <a:fillRect l="-8333" r="-277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/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7FC6332-AAA2-3742-BCFC-5A37E67D4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176" y="2064246"/>
                <a:ext cx="54926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AF29F-5C0C-434B-98E7-D759BCDD1BA8}"/>
              </a:ext>
            </a:extLst>
          </p:cNvPr>
          <p:cNvCxnSpPr>
            <a:cxnSpLocks/>
          </p:cNvCxnSpPr>
          <p:nvPr/>
        </p:nvCxnSpPr>
        <p:spPr bwMode="auto">
          <a:xfrm flipV="1">
            <a:off x="5000066" y="3270261"/>
            <a:ext cx="598634" cy="6096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F5A5BFA-1CA1-4D4F-B3DF-1491A8A03C5E}"/>
              </a:ext>
            </a:extLst>
          </p:cNvPr>
          <p:cNvCxnSpPr>
            <a:cxnSpLocks/>
          </p:cNvCxnSpPr>
          <p:nvPr/>
        </p:nvCxnSpPr>
        <p:spPr bwMode="auto">
          <a:xfrm>
            <a:off x="5000066" y="3879914"/>
            <a:ext cx="598634" cy="563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/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1DDE333-B546-E340-891C-1858B556F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4589195"/>
                <a:ext cx="2208585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/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is </a:t>
                </a:r>
              </a:p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complete?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71BBF9-30C9-EF42-99EB-E27AFE57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718" y="3562503"/>
                <a:ext cx="1278410" cy="707886"/>
              </a:xfrm>
              <a:prstGeom prst="rect">
                <a:avLst/>
              </a:prstGeom>
              <a:blipFill>
                <a:blip r:embed="rId12"/>
                <a:stretch>
                  <a:fillRect l="-4950" t="-5357" r="-396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/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Yes,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has it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2E56AB8-442A-1046-88D0-8C62CB49C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72" y="2843303"/>
                <a:ext cx="2432441" cy="400110"/>
              </a:xfrm>
              <a:prstGeom prst="rect">
                <a:avLst/>
              </a:prstGeom>
              <a:blipFill>
                <a:blip r:embed="rId13"/>
                <a:stretch>
                  <a:fillRect l="-2604" t="-625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/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No, if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does not have it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70CDED0-DF5E-E545-A48D-6F3410FDE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203" y="4573939"/>
                <a:ext cx="2432441" cy="707886"/>
              </a:xfrm>
              <a:prstGeom prst="rect">
                <a:avLst/>
              </a:prstGeom>
              <a:blipFill>
                <a:blip r:embed="rId14"/>
                <a:stretch>
                  <a:fillRect l="-207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/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does not know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is incomplete!</a:t>
                </a: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0D6ED1C-E9A2-8248-9CA2-01265160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20" y="5278796"/>
                <a:ext cx="7237922" cy="461665"/>
              </a:xfrm>
              <a:prstGeom prst="rect">
                <a:avLst/>
              </a:prstGeom>
              <a:blipFill>
                <a:blip r:embed="rId15"/>
                <a:stretch>
                  <a:fillRect l="-12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/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, how many servers cannot guess correctly? 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31CE17-FB6A-694B-B60B-9504467DA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8" y="5755318"/>
                <a:ext cx="7237922" cy="461665"/>
              </a:xfrm>
              <a:prstGeom prst="rect">
                <a:avLst/>
              </a:prstGeom>
              <a:blipFill>
                <a:blip r:embed="rId16"/>
                <a:stretch>
                  <a:fillRect l="-122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/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7032504-F5B0-BE4A-B103-600CF095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21" y="2643859"/>
                <a:ext cx="549268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/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07A3A5-0B80-024D-9F30-ACF412B8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04" y="2654121"/>
                <a:ext cx="549268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/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261B19-C325-FA48-908E-3A3B1F22A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85" y="3646194"/>
                <a:ext cx="549268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Oval 91">
            <a:extLst>
              <a:ext uri="{FF2B5EF4-FFF2-40B4-BE49-F238E27FC236}">
                <a16:creationId xmlns:a16="http://schemas.microsoft.com/office/drawing/2014/main" id="{5B9C08EF-38C8-F44A-A97C-EB31C3A6B4FA}"/>
              </a:ext>
            </a:extLst>
          </p:cNvPr>
          <p:cNvSpPr/>
          <p:nvPr/>
        </p:nvSpPr>
        <p:spPr>
          <a:xfrm rot="1128832">
            <a:off x="1539534" y="3626370"/>
            <a:ext cx="515824" cy="482445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/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07D0A0-B720-D848-9484-BD0BF8EA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24" y="3643875"/>
                <a:ext cx="549268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>
            <a:extLst>
              <a:ext uri="{FF2B5EF4-FFF2-40B4-BE49-F238E27FC236}">
                <a16:creationId xmlns:a16="http://schemas.microsoft.com/office/drawing/2014/main" id="{70D7F8B1-89A8-2441-9775-8EE695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789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328F70-289B-E746-93FC-050760217590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E274E6-5807-6E43-B855-E44962D1B0E6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B340AD-E0D5-7446-AECA-3C2CF5EC7482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F971FFC-448B-764B-B3ED-FFC072FE5FF3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94C3B6-B4B1-2347-9CD9-493627A5AAE8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757CA5F-844B-CD4B-80D8-DA6657D99482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37F0CBF-9A39-D241-A82E-4D319FFE3411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4DB563-8F1D-5C4D-A17B-29255D23C983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5FD135-5EC0-E848-848F-32A5D98DB69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787F89C-3BB8-2E4D-B60A-73F1E082F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AD8A98-5BDD-E542-A410-585B32A13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4FBF4D-01E1-0847-80ED-278AD21C3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F2B0CB-E5BB-094E-A44C-31A17914C597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>
            <a:extLst>
              <a:ext uri="{FF2B5EF4-FFF2-40B4-BE49-F238E27FC236}">
                <a16:creationId xmlns:a16="http://schemas.microsoft.com/office/drawing/2014/main" id="{F26C7C6A-7068-654D-BAA1-1AE19330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24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F43FCB-2DA8-9E49-8861-51DECBC83CDE}"/>
              </a:ext>
            </a:extLst>
          </p:cNvPr>
          <p:cNvCxnSpPr>
            <a:cxnSpLocks/>
          </p:cNvCxnSpPr>
          <p:nvPr/>
        </p:nvCxnSpPr>
        <p:spPr>
          <a:xfrm flipV="1">
            <a:off x="3660283" y="481273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24EB22-6056-BD48-83C2-FD6DB3EC0590}"/>
              </a:ext>
            </a:extLst>
          </p:cNvPr>
          <p:cNvCxnSpPr>
            <a:cxnSpLocks/>
          </p:cNvCxnSpPr>
          <p:nvPr/>
        </p:nvCxnSpPr>
        <p:spPr>
          <a:xfrm flipV="1">
            <a:off x="3587186" y="466394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9613EF-0FC5-F445-9F28-B3C8F4123991}"/>
              </a:ext>
            </a:extLst>
          </p:cNvPr>
          <p:cNvCxnSpPr>
            <a:cxnSpLocks/>
          </p:cNvCxnSpPr>
          <p:nvPr/>
        </p:nvCxnSpPr>
        <p:spPr>
          <a:xfrm flipV="1">
            <a:off x="3534503" y="455714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EEEF27-ACEC-A94C-9F9F-087AF0AD02BE}"/>
              </a:ext>
            </a:extLst>
          </p:cNvPr>
          <p:cNvCxnSpPr>
            <a:cxnSpLocks/>
          </p:cNvCxnSpPr>
          <p:nvPr/>
        </p:nvCxnSpPr>
        <p:spPr>
          <a:xfrm flipV="1">
            <a:off x="3504063" y="447619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B70FFD-9A30-474E-8ED7-4D897DD71ED7}"/>
              </a:ext>
            </a:extLst>
          </p:cNvPr>
          <p:cNvCxnSpPr>
            <a:cxnSpLocks/>
          </p:cNvCxnSpPr>
          <p:nvPr/>
        </p:nvCxnSpPr>
        <p:spPr>
          <a:xfrm flipV="1">
            <a:off x="3505994" y="440651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D6084E5-5589-CA4A-804E-1ED45226EC0F}"/>
              </a:ext>
            </a:extLst>
          </p:cNvPr>
          <p:cNvSpPr/>
          <p:nvPr/>
        </p:nvSpPr>
        <p:spPr>
          <a:xfrm>
            <a:off x="1042850" y="4048080"/>
            <a:ext cx="2944461" cy="1444284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CCF5A7-E30A-B84E-B8DF-87C3EB6DE982}"/>
              </a:ext>
            </a:extLst>
          </p:cNvPr>
          <p:cNvSpPr/>
          <p:nvPr/>
        </p:nvSpPr>
        <p:spPr>
          <a:xfrm>
            <a:off x="3495719" y="3956704"/>
            <a:ext cx="3820534" cy="1712057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/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BB15C6-DFC0-3E40-B8E0-3D59CB206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75" y="4533862"/>
                <a:ext cx="3628091" cy="461665"/>
              </a:xfrm>
              <a:prstGeom prst="rect">
                <a:avLst/>
              </a:prstGeom>
              <a:blipFill>
                <a:blip r:embed="rId2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/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observe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5100D1-45C0-FF4E-A6E5-05A1538E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48" y="5689310"/>
                <a:ext cx="8679771" cy="461665"/>
              </a:xfrm>
              <a:prstGeom prst="rect">
                <a:avLst/>
              </a:prstGeom>
              <a:blipFill>
                <a:blip r:embed="rId3"/>
                <a:stretch>
                  <a:fillRect l="-102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E2D6604-853C-D043-846E-2A0C5AD8F420}"/>
              </a:ext>
            </a:extLst>
          </p:cNvPr>
          <p:cNvSpPr txBox="1"/>
          <p:nvPr/>
        </p:nvSpPr>
        <p:spPr>
          <a:xfrm>
            <a:off x="7344762" y="3939334"/>
            <a:ext cx="1440857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3AA73-713B-BF4E-935C-6A245EA8A9C6}"/>
              </a:ext>
            </a:extLst>
          </p:cNvPr>
          <p:cNvSpPr txBox="1"/>
          <p:nvPr/>
        </p:nvSpPr>
        <p:spPr>
          <a:xfrm>
            <a:off x="-66878" y="3727063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110FCF-F54F-7B45-B8E0-2EF8D52658F2}"/>
              </a:ext>
            </a:extLst>
          </p:cNvPr>
          <p:cNvCxnSpPr>
            <a:cxnSpLocks/>
          </p:cNvCxnSpPr>
          <p:nvPr/>
        </p:nvCxnSpPr>
        <p:spPr>
          <a:xfrm>
            <a:off x="3713098" y="5134173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/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217B6AB-879E-E841-9241-127D18C76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399" y="4633856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0CD7F3F-F06E-0A44-9AE0-6EAEDD8D1824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F5DBBD-3F49-CE4E-BD97-60F804EA3D2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54833A-98F7-EA42-928A-1AE92D43D13D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8DDB72-37F2-BD46-855F-18BFD340EED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4B0181E-4878-FB4E-9776-C684F53E7B17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3024007-E4B5-4B4E-9638-3A886F80BA05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3542E6B-9958-A44C-912B-1B395E7128A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DB87AF-D6BB-9A42-A331-EC902665E28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B302CC-427F-6746-9F5B-9391E86B6B3D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92CDE2F-0CEA-7F46-B0F4-55EAF3E6BA1D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4638F3-16D0-6640-B558-D0014034E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5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739E839-B386-3741-8267-EF022F19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6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B0DB2AE-0FD6-EB4D-8763-DD7E026AE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E6C9AA2-787C-7A4A-B6D3-526C7553B4BD}"/>
              </a:ext>
            </a:extLst>
          </p:cNvPr>
          <p:cNvSpPr/>
          <p:nvPr/>
        </p:nvSpPr>
        <p:spPr bwMode="auto">
          <a:xfrm>
            <a:off x="4728144" y="4533862"/>
            <a:ext cx="209616" cy="44550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3D838E6C-C362-4A40-8B90-EFD852A3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00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5CAEBB6-8537-C94D-89AC-504A56BED0D5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0CE1D13-84A4-AA4F-8908-C3332F7C8AAB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C48B4D-B795-EB4F-9072-CAFAE7B77266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5C8548D-3DF4-FA44-B7D5-5D54F7D2A2C7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81E0067-5722-2D43-AC54-B1024DCAD5E3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7B11F817-D4C1-6D49-BEDE-5EE9FF61E511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E218476-71E8-224E-85AC-4639A8819AD0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71CEA2C-D06E-E94D-B9FB-27807F08955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563B1FB-F7D5-4444-B7CD-CAD25D640A54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6E77422-4932-AC4D-A478-E9715DCBFAF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985A780F-2951-2846-BF3A-4F64C69B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EA15AEB-AA38-DB4B-8270-B642A84EC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849339E-3FC6-9D4D-918A-CFA49C9C9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>
            <a:extLst>
              <a:ext uri="{FF2B5EF4-FFF2-40B4-BE49-F238E27FC236}">
                <a16:creationId xmlns:a16="http://schemas.microsoft.com/office/drawing/2014/main" id="{0D265542-D299-F44C-951E-231A8F4A1955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AC75200-B7F0-5242-9EBC-005F35B1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59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FF8B4BB-C372-FC42-A776-3F0D351F89A6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939060-B2B8-8C4E-8F6C-095A6D108B84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070F764-941D-3949-A146-75C7A933C2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427BF19-1AB9-CB43-AA4A-3D4C1C9CD7BD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7102DAD-D0A0-814B-96B2-17CFD45F5CFC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1FA18FB-8A68-A14B-A631-C255562A7916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0CBB37A5-7342-0F44-A9B8-29FBC290C6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429D993-0546-C445-8AC7-F844D4469E5E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A075E5-DA13-704B-B85A-26DADF86484A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AFC9C3D-76B9-8F46-A130-3D633618600E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E203FD7-1AF7-FB40-81CD-0198D16F4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4461077-C045-5849-B7D0-6F0D1DE82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23EB14A0-C45D-A54E-8305-A55848DE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DC361168-94D6-5040-A0AD-EB03B809741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DF83267-B478-6E43-B3C6-2CFE0AC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>
            <a:extLst>
              <a:ext uri="{FF2B5EF4-FFF2-40B4-BE49-F238E27FC236}">
                <a16:creationId xmlns:a16="http://schemas.microsoft.com/office/drawing/2014/main" id="{12A93EE3-3A08-0647-9815-1B176CBE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60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B0E97902-A2CD-C647-90EA-15242FED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26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Challenges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477A1A-A840-7646-92E4-1CC3DCDB6DB1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5B46463-CF1B-CC4C-8DB2-7D890BBAF369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16DDE1E-E065-794B-839C-F19DC8CE6E4F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CE6CE3-7457-3744-A96E-AF0081B86EAF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CCC84D-A787-094F-AF87-AA7B4696BD8B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F4453ED-C878-1F4E-B47A-0F4373E4FB39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9785023-D5C9-CE4F-BF4F-A6B9ABBF5DB2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54F288-6644-F048-97F2-DB2549E26266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7EE2BA7-5BE1-3B4F-A876-AFF83DADEDBE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C88208-2BC3-E340-8BAB-E5993431A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C9B96D5-8C76-B442-81D7-4D3357088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D646EBE-02DC-0145-995E-83F56FAF6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3915B9E0-0EA8-2E48-9553-EE515DA82CBC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391FC4-8ABA-1E42-A097-5F21DF6E2920}"/>
              </a:ext>
            </a:extLst>
          </p:cNvPr>
          <p:cNvSpPr txBox="1"/>
          <p:nvPr/>
        </p:nvSpPr>
        <p:spPr>
          <a:xfrm>
            <a:off x="156145" y="3532496"/>
            <a:ext cx="88317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Given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an incomplete version</a:t>
            </a:r>
            <a:r>
              <a:rPr lang="en-US" sz="2200" dirty="0">
                <a:latin typeface="+mn-lt"/>
              </a:rPr>
              <a:t>, how many servers may assume it is complete?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14B2A7C-1DFC-8446-8633-1FC6FC900B5D}"/>
              </a:ext>
            </a:extLst>
          </p:cNvPr>
          <p:cNvCxnSpPr>
            <a:cxnSpLocks/>
          </p:cNvCxnSpPr>
          <p:nvPr/>
        </p:nvCxnSpPr>
        <p:spPr bwMode="auto">
          <a:xfrm>
            <a:off x="912037" y="4481834"/>
            <a:ext cx="605959" cy="4115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7D43D01C-FC12-704C-B278-2F1B553400C3}"/>
              </a:ext>
            </a:extLst>
          </p:cNvPr>
          <p:cNvSpPr txBox="1"/>
          <p:nvPr/>
        </p:nvSpPr>
        <p:spPr>
          <a:xfrm>
            <a:off x="5241045" y="4731181"/>
            <a:ext cx="3746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Computationally challenging for large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/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673D46E-927C-2945-853F-BD28D5B3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311" y="4807539"/>
                <a:ext cx="673931" cy="589520"/>
              </a:xfrm>
              <a:prstGeom prst="rect">
                <a:avLst/>
              </a:prstGeom>
              <a:blipFill>
                <a:blip r:embed="rId5"/>
                <a:stretch>
                  <a:fillRect r="-444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0FAAEAF-DEF5-984C-B542-7A9FBD23ED11}"/>
              </a:ext>
            </a:extLst>
          </p:cNvPr>
          <p:cNvSpPr txBox="1"/>
          <p:nvPr/>
        </p:nvSpPr>
        <p:spPr>
          <a:xfrm>
            <a:off x="-39236" y="486100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We need to consider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/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ℰ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𝒩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deg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b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e>
                              </m:func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A2FC54C-5FE4-D345-A06C-7ABE7C934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44" y="3957923"/>
                <a:ext cx="9720775" cy="1834605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111EB0B9-924E-D64B-A1F3-BAFD2A3CF670}"/>
              </a:ext>
            </a:extLst>
          </p:cNvPr>
          <p:cNvSpPr txBox="1"/>
          <p:nvPr/>
        </p:nvSpPr>
        <p:spPr>
          <a:xfrm>
            <a:off x="3249409" y="4807539"/>
            <a:ext cx="2357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/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𝒢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:r>
                  <a:rPr lang="en-US" sz="2400" b="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          </a:t>
                </a:r>
                <a: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        </a:t>
                </a:r>
                <a:br>
                  <a:rPr lang="en-US" sz="24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err="1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230F9BE-9517-3549-827C-EEA99084F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27" y="5661177"/>
                <a:ext cx="7224471" cy="1200329"/>
              </a:xfrm>
              <a:prstGeom prst="rect">
                <a:avLst/>
              </a:prstGeom>
              <a:blipFill>
                <a:blip r:embed="rId7"/>
                <a:stretch>
                  <a:fillRect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>
            <a:extLst>
              <a:ext uri="{FF2B5EF4-FFF2-40B4-BE49-F238E27FC236}">
                <a16:creationId xmlns:a16="http://schemas.microsoft.com/office/drawing/2014/main" id="{6BC3EDEE-476A-8B4A-B048-D4A78656A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231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2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3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11FDD3A-BEB6-2A4B-9BE9-D583D03E90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5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>
            <a:extLst>
              <a:ext uri="{FF2B5EF4-FFF2-40B4-BE49-F238E27FC236}">
                <a16:creationId xmlns:a16="http://schemas.microsoft.com/office/drawing/2014/main" id="{373AB555-FBB4-3345-A267-B1DA47AB4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29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CF322B-12B9-5A42-A5D8-8E49044FEAAD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Information: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/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At most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servers store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when it is incomplete.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CF65EA8-C12A-B745-8566-084ACB2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4395524"/>
                <a:ext cx="8679771" cy="830997"/>
              </a:xfrm>
              <a:prstGeom prst="rect">
                <a:avLst/>
              </a:prstGeom>
              <a:blipFill>
                <a:blip r:embed="rId2"/>
                <a:stretch>
                  <a:fillRect l="-1023" t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596FED7-D80A-7D48-9816-90FB8EB0E038}"/>
              </a:ext>
            </a:extLst>
          </p:cNvPr>
          <p:cNvCxnSpPr>
            <a:cxnSpLocks/>
          </p:cNvCxnSpPr>
          <p:nvPr/>
        </p:nvCxnSpPr>
        <p:spPr>
          <a:xfrm flipV="1">
            <a:off x="3686787" y="2256222"/>
            <a:ext cx="329022" cy="340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A62531E-2784-E24B-A3AE-72D54A6CDE8A}"/>
              </a:ext>
            </a:extLst>
          </p:cNvPr>
          <p:cNvCxnSpPr>
            <a:cxnSpLocks/>
          </p:cNvCxnSpPr>
          <p:nvPr/>
        </p:nvCxnSpPr>
        <p:spPr>
          <a:xfrm flipV="1">
            <a:off x="3613690" y="2107432"/>
            <a:ext cx="388078" cy="4068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371B830-3347-F54D-BB04-ECD39A7B0494}"/>
              </a:ext>
            </a:extLst>
          </p:cNvPr>
          <p:cNvCxnSpPr>
            <a:cxnSpLocks/>
          </p:cNvCxnSpPr>
          <p:nvPr/>
        </p:nvCxnSpPr>
        <p:spPr>
          <a:xfrm flipV="1">
            <a:off x="3561007" y="2000630"/>
            <a:ext cx="388748" cy="4222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2FDE63-AB5D-C343-866A-1AE29AF34B7E}"/>
              </a:ext>
            </a:extLst>
          </p:cNvPr>
          <p:cNvCxnSpPr>
            <a:cxnSpLocks/>
          </p:cNvCxnSpPr>
          <p:nvPr/>
        </p:nvCxnSpPr>
        <p:spPr>
          <a:xfrm flipV="1">
            <a:off x="3530567" y="1919687"/>
            <a:ext cx="354015" cy="3905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FADE894-D585-FF43-969B-CB49A28D29AD}"/>
              </a:ext>
            </a:extLst>
          </p:cNvPr>
          <p:cNvCxnSpPr>
            <a:cxnSpLocks/>
          </p:cNvCxnSpPr>
          <p:nvPr/>
        </p:nvCxnSpPr>
        <p:spPr>
          <a:xfrm flipV="1">
            <a:off x="3532498" y="1850003"/>
            <a:ext cx="293798" cy="3276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7F78591-7A4E-5C4C-9526-A947716F4AAD}"/>
              </a:ext>
            </a:extLst>
          </p:cNvPr>
          <p:cNvSpPr/>
          <p:nvPr/>
        </p:nvSpPr>
        <p:spPr>
          <a:xfrm>
            <a:off x="1069354" y="1491570"/>
            <a:ext cx="2944461" cy="1444284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2C55900-3BC1-E84A-957F-B2BC90089445}"/>
              </a:ext>
            </a:extLst>
          </p:cNvPr>
          <p:cNvSpPr/>
          <p:nvPr/>
        </p:nvSpPr>
        <p:spPr>
          <a:xfrm>
            <a:off x="3522223" y="1400194"/>
            <a:ext cx="4168640" cy="1712057"/>
          </a:xfrm>
          <a:prstGeom prst="ellipse">
            <a:avLst/>
          </a:prstGeom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F35E0F-55A4-8740-BE75-E5CAF3B0B9BA}"/>
              </a:ext>
            </a:extLst>
          </p:cNvPr>
          <p:cNvSpPr txBox="1"/>
          <p:nvPr/>
        </p:nvSpPr>
        <p:spPr>
          <a:xfrm>
            <a:off x="-22987" y="1152210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Server Side</a:t>
            </a:r>
            <a:b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Information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C6F17A5-A6BE-F747-AF51-B5ECB664D3F2}"/>
              </a:ext>
            </a:extLst>
          </p:cNvPr>
          <p:cNvCxnSpPr>
            <a:cxnSpLocks/>
          </p:cNvCxnSpPr>
          <p:nvPr/>
        </p:nvCxnSpPr>
        <p:spPr>
          <a:xfrm>
            <a:off x="3737758" y="2586019"/>
            <a:ext cx="19701" cy="377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/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48E8B48-6CFE-8141-8A60-C3D441DB2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08" y="1961193"/>
                <a:ext cx="3699090" cy="461665"/>
              </a:xfrm>
              <a:prstGeom prst="rect">
                <a:avLst/>
              </a:prstGeom>
              <a:blipFill>
                <a:blip r:embed="rId4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/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may still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 servers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ACBE7C7-9CB4-1B40-970C-AE7CE9B8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279" y="3048903"/>
                <a:ext cx="7712357" cy="461665"/>
              </a:xfrm>
              <a:prstGeom prst="rect">
                <a:avLst/>
              </a:prstGeom>
              <a:blipFill>
                <a:blip r:embed="rId5"/>
                <a:stretch>
                  <a:fillRect l="-1151"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/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 servers</a:t>
                </a:r>
                <a:endParaRPr lang="en-US" sz="2400" b="1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AE83A34-482C-B54D-99B7-543167710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46" y="1980911"/>
                <a:ext cx="1474479" cy="461665"/>
              </a:xfrm>
              <a:prstGeom prst="rect">
                <a:avLst/>
              </a:prstGeom>
              <a:blipFill>
                <a:blip r:embed="rId6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637B9D0-18FD-7F48-9D08-62770094106B}"/>
              </a:ext>
            </a:extLst>
          </p:cNvPr>
          <p:cNvSpPr txBox="1"/>
          <p:nvPr/>
        </p:nvSpPr>
        <p:spPr>
          <a:xfrm>
            <a:off x="7559025" y="1244471"/>
            <a:ext cx="4165600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Incomplete </a:t>
            </a:r>
            <a:b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3969D2-E615-4043-87B1-E1BEE6E9A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/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Coding Strategy:  a server stores part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/>
                  <a:t> if it observes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 servers having it.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4ED8A4F-D769-0A40-B8F1-66F5944DB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58" y="3560631"/>
                <a:ext cx="8679771" cy="1200329"/>
              </a:xfrm>
              <a:prstGeom prst="rect">
                <a:avLst/>
              </a:prstGeom>
              <a:blipFill>
                <a:blip r:embed="rId8"/>
                <a:stretch>
                  <a:fillRect l="-1023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4995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3E44C0-A80D-6A48-B3B1-1D308A1408E6}"/>
              </a:ext>
            </a:extLst>
          </p:cNvPr>
          <p:cNvCxnSpPr>
            <a:cxnSpLocks/>
          </p:cNvCxnSpPr>
          <p:nvPr/>
        </p:nvCxnSpPr>
        <p:spPr bwMode="auto">
          <a:xfrm>
            <a:off x="4775200" y="2718913"/>
            <a:ext cx="0" cy="18095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0BA2518-F500-6E42-9B31-2A7960A12115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/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200" b="1" i="1">
                                  <a:solidFill>
                                    <a:srgbClr val="235B98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sz="22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𝒢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2200" dirty="0">
                    <a:sym typeface="Wingdings" pitchFamily="2" charset="2"/>
                  </a:rPr>
                </a:br>
                <a:endParaRPr lang="en-US" sz="2200" dirty="0"/>
              </a:p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endParaRPr lang="en-US" sz="2200" b="1" dirty="0">
                  <a:solidFill>
                    <a:srgbClr val="0070C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4521E74-7E73-DE4A-8D55-5D52F0E5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5" y="5044461"/>
                <a:ext cx="8307912" cy="13226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2">
            <a:extLst>
              <a:ext uri="{FF2B5EF4-FFF2-40B4-BE49-F238E27FC236}">
                <a16:creationId xmlns:a16="http://schemas.microsoft.com/office/drawing/2014/main" id="{D4F93F89-8740-4443-A615-55171126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57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5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B0A2AF54-1F0D-244F-B759-D0C3C31CF03F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421161-0FEC-B24E-B27A-E9C1014C3306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7C6B5AB-3FBA-2949-9530-B04CEF4F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8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/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800" dirty="0" err="1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519361-C5FE-3745-B95B-5E8D478E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9" y="2718913"/>
                <a:ext cx="288387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/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Storage</m:t>
                      </m:r>
                      <m: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Cost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≥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𝝂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𝒄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𝜈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𝜈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−1 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𝑜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𝐾</m:t>
                      </m:r>
                    </m:oMath>
                  </m:oMathPara>
                </a14:m>
                <a:br>
                  <a:rPr lang="en-US" sz="180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C83D54-F4C1-274C-A204-D101982E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2366" y="2640224"/>
                <a:ext cx="6555544" cy="808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06691" y="335750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386349" y="379816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11793" y="377574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15721" y="442789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16892" y="443249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690438" y="407333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679971" y="359949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851628" y="369295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353920" y="359627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736450" y="392406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7970282" y="465396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586993" y="410066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260360" y="3691617"/>
            <a:ext cx="188265" cy="74358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568890" y="412704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7957562" y="404296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07875" y="334307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187533" y="378373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12977" y="376131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16905" y="441346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18076" y="441806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4434735" y="328537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3814393" y="372603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5039837" y="370361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4743765" y="435576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4044936" y="436036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4118482" y="400120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4108015" y="352736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4781964" y="352414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4164494" y="385193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4398326" y="458183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5015037" y="402853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3996934" y="405491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4385606" y="397083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61015CE-B413-B944-9F4A-E516F5F41B83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279672" y="3608737"/>
            <a:ext cx="234926" cy="7604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/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Storage Reduction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Nokia Pure Text Light" panose="020B0403020202020204" pitchFamily="34" charset="0"/>
                        <a:cs typeface="Arial" panose="020B0604020202020204" pitchFamily="34" charset="0"/>
                      </a:rPr>
                      <m:t>11%</m:t>
                    </m:r>
                  </m:oMath>
                </a14:m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ea typeface="Nokia Pure Text Light" panose="020B0403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CB4BAE9-5B7D-A74D-A0C8-40AF1A20F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93" y="5015816"/>
                <a:ext cx="3940299" cy="447609"/>
              </a:xfrm>
              <a:prstGeom prst="rect">
                <a:avLst/>
              </a:prstGeom>
              <a:blipFill>
                <a:blip r:embed="rId6"/>
                <a:stretch>
                  <a:fillRect l="-2894" t="-5556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72B93D99-4531-F841-ADC4-853E70DBA52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/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96EEE1-3502-0F4C-BCDE-8EBC8ADC3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50" y="5616047"/>
                <a:ext cx="360787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B09F6ABE-8360-2946-942D-DB485C063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224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B47CF23-A120-4C49-A581-312BCA92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608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3E18DA-499E-504F-B2A8-75BA994D7D77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599CDA-A522-9C47-BDF2-9F36B7BF9AF8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DDC20F-43E1-E846-AD99-673CAEE79996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32C229-003B-BE4A-BE25-9987436B2F0B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F9896C-6A6E-8A40-83FF-7D3B9D78D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3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E786EC-8208-D34A-8964-9DCA750E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4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24D1C8-3F7C-7748-8A29-262C23170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38AA7AF-35B3-9942-A8E1-1A0105349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1FEF84-6FC1-9743-B93F-3FAFBE5E5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4C7C3D-48B3-9C4B-A904-39BD8418D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8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BDAE00-2F67-F449-BA1F-633D4411B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9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1F6629CC-49CA-A742-9BDF-86618FCD5785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915809-B857-3B43-9D1B-FC2A6F06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10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BA7F4562-E933-2041-8C16-6A1D7E794DD2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1677CD0-B008-CD4A-9D3C-7E716DB89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11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9F7C98A4-2853-4A45-A8E4-22B16ECD2F9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22C803-D45B-0941-A732-BF0ED0C6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1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D033F959-B358-A847-9164-0FB28A57FE3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9BB37A6-7FBC-9047-88EC-A6009E52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13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B88FB8-5DAB-3E4E-9840-9FF3F7517764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B4CCAED-BD92-F44E-9140-66C717EA1B9F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1F4F414-F784-E042-B281-F6DB723F6372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C57A43-1A09-EB47-A188-F6F5F6B227D4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2E6BA-6342-3B4E-AA4C-56CD0FA80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4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9D99D89-D30C-4F46-A399-4A8487C58179}"/>
              </a:ext>
            </a:extLst>
          </p:cNvPr>
          <p:cNvSpPr/>
          <p:nvPr/>
        </p:nvSpPr>
        <p:spPr bwMode="auto">
          <a:xfrm>
            <a:off x="666345" y="994811"/>
            <a:ext cx="2435112" cy="39537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1CB127-7AA9-0346-8094-D32D5F474869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>
            <a:off x="1883901" y="4948518"/>
            <a:ext cx="0" cy="439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/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cannot differentiate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1D6298-2298-2A47-9648-63A702B27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75" y="5444677"/>
                <a:ext cx="5185249" cy="461665"/>
              </a:xfrm>
              <a:prstGeom prst="rect">
                <a:avLst/>
              </a:prstGeom>
              <a:blipFill>
                <a:blip r:embed="rId15"/>
                <a:stretch>
                  <a:fillRect l="-17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>
            <a:extLst>
              <a:ext uri="{FF2B5EF4-FFF2-40B4-BE49-F238E27FC236}">
                <a16:creationId xmlns:a16="http://schemas.microsoft.com/office/drawing/2014/main" id="{C91F9E57-0391-8343-B7AD-91056311D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600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33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850519B-0D5B-3C41-B2F5-761A20AD8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>
            <a:extLst>
              <a:ext uri="{FF2B5EF4-FFF2-40B4-BE49-F238E27FC236}">
                <a16:creationId xmlns:a16="http://schemas.microsoft.com/office/drawing/2014/main" id="{93CB4A4F-5958-CE44-BDB5-4E8859FD0CB7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FF33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FF33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3300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B12DE6-1859-C54B-A5BD-B5C5B43B3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646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40AC41-66D1-0840-8D9C-ED22BA579BBC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7A89A1-ADAF-2545-9A64-45C1FBA23C47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E19B81E-67C5-7346-9F6F-3D54B5F93392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129FDA-8A9D-024D-881A-71F169A992A6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76C831-D92A-BC4C-9243-163D17AB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7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1E0B5C-01DB-D641-8A71-043EB40AF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38CF421-C0E6-644D-9901-B6D4A1FDB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7821FA0-B147-C94A-BAD7-05ECEF4C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B711F5-E1BD-1E49-A82F-2BD2EE065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0EC13FB-F4D4-B244-80E9-6DCA5E16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A16101-09DE-4441-93A9-3FDA4DC3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3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78BA765E-87B5-7F40-9E6D-C694019947F3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4C6051C-9C44-CF4C-BC52-6B4FA7081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FDB8BE3C-CD73-D646-8324-691467412379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A5B876-F696-0043-91CB-11D04BD12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74B80D98-3A85-154D-9389-E88A9827B91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2A417893-4804-A74F-83E9-39FA5D7DB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668008CE-7FF5-1146-9330-1D564A53A7EC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C47048F-C9E5-A443-92A9-0FD28E4C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2BFB05-4839-C645-87D1-15E1890E06F3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B921F8-7BE0-F14B-B2A5-BF5851DADB3D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E2FBE4-454D-5340-9251-90FC66CDD54D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D5D091-1591-3B42-BB31-DB213A72B2C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E9A9B9-CD5F-FA4D-8020-51645FAAC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15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73ED914-730B-BC4F-867F-399925D30FF1}"/>
              </a:ext>
            </a:extLst>
          </p:cNvPr>
          <p:cNvSpPr/>
          <p:nvPr/>
        </p:nvSpPr>
        <p:spPr bwMode="auto">
          <a:xfrm>
            <a:off x="666345" y="1027470"/>
            <a:ext cx="2435112" cy="1915804"/>
          </a:xfrm>
          <a:prstGeom prst="rect">
            <a:avLst/>
          </a:prstGeom>
          <a:noFill/>
          <a:ln w="9525" cap="flat" cmpd="sng" algn="ctr">
            <a:solidFill>
              <a:srgbClr val="FF33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3B0AE4E3-D457-954C-93AB-33A03BF3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927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/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n-lt"/>
                  </a:rPr>
                  <a:t>Decoding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solidFill>
                      <a:srgbClr val="024894"/>
                    </a:solidFill>
                    <a:latin typeface="+mn-lt"/>
                  </a:rPr>
                  <a:t>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dirty="0"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4AAEE4-7FFF-4041-A428-DD02AB68E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6" y="5220688"/>
                <a:ext cx="3385786" cy="461665"/>
              </a:xfrm>
              <a:prstGeom prst="rect">
                <a:avLst/>
              </a:prstGeom>
              <a:blipFill>
                <a:blip r:embed="rId15"/>
                <a:stretch>
                  <a:fillRect l="-262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B38BAD40-AAAB-BF41-A9AC-3CE6AABE876C}"/>
              </a:ext>
            </a:extLst>
          </p:cNvPr>
          <p:cNvSpPr/>
          <p:nvPr/>
        </p:nvSpPr>
        <p:spPr bwMode="auto">
          <a:xfrm>
            <a:off x="2948472" y="5252564"/>
            <a:ext cx="936670" cy="39791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/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rgbClr val="024894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24894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AB4DC1-925D-F24C-B770-0F95F74F8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12" y="5004231"/>
                <a:ext cx="5245101" cy="8732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421C43-A95C-6A46-808A-6E587174B426}"/>
              </a:ext>
            </a:extLst>
          </p:cNvPr>
          <p:cNvCxnSpPr>
            <a:cxnSpLocks/>
          </p:cNvCxnSpPr>
          <p:nvPr/>
        </p:nvCxnSpPr>
        <p:spPr bwMode="auto">
          <a:xfrm>
            <a:off x="6542688" y="5174519"/>
            <a:ext cx="9217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4CC901-6B81-4E48-969F-19C98427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39711" y="4459027"/>
            <a:ext cx="854830" cy="7162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/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870D75-EF95-BB42-868E-D5FAD2AF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532" y="4243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/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1A1C8A5-3CE3-3E49-9AB7-EF59F2BBE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541" y="4952725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FD9B27-53FC-0842-A3B5-79B475E1C2A2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D52F5B-0A0A-C943-9A22-298D106200EE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67C8EF-7E1A-3A45-8045-FDAD3405DD50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07AE18-AE75-C345-9904-6C2C1E133E8D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5BFE0A8-2FA3-524A-93B1-721DCF879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9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92B44E-D9F6-F64F-B748-A56BDF66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20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A1D5968-2752-1149-8609-1FCAB26F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40E23D-0484-3642-93E3-57E27F33A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0AB308B-48CA-C449-8A5D-6B160EB69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6600382-2410-7D4D-B9E6-BE1603332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4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B7A97F7-E0EF-1B44-86E9-D35E3D868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5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BB59F3A-CCD4-784B-AAC0-89556362F8DA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88F9B23-6932-8A41-8C05-17EFABA34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6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544EAF71-0403-064F-8A81-F7A49985BE25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187166-25E7-5E45-ABAE-60B4EEC47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7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>
            <a:extLst>
              <a:ext uri="{FF2B5EF4-FFF2-40B4-BE49-F238E27FC236}">
                <a16:creationId xmlns:a16="http://schemas.microsoft.com/office/drawing/2014/main" id="{35F41332-8F43-684E-A82B-69CD2626670D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38512FC-ACC4-AE41-BCA7-620DE7AB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EA9BA129-BC89-C546-9E0D-0C5BB3A36ADA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22E388A-6141-8349-8EE4-6656D04F8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9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BFF8934-4D4B-5B4F-AE31-822006DB7D69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972F9F5-8CC3-F64D-9F6C-06F60D768832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4AC0492-6116-DA49-8E82-EC9F7286E101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84571A0-9165-1C45-B7A0-F0603A622D7F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AD83E6F-917E-C54C-B45C-1586A52F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30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/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servers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639A1C-5D3A-744A-948A-D1E4FC458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84" y="5944780"/>
                <a:ext cx="5245101" cy="400110"/>
              </a:xfrm>
              <a:prstGeom prst="rect">
                <a:avLst/>
              </a:prstGeom>
              <a:blipFill>
                <a:blip r:embed="rId3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260D298-086E-944B-85BA-71DCBA2FF187}"/>
              </a:ext>
            </a:extLst>
          </p:cNvPr>
          <p:cNvCxnSpPr>
            <a:cxnSpLocks/>
          </p:cNvCxnSpPr>
          <p:nvPr/>
        </p:nvCxnSpPr>
        <p:spPr bwMode="auto">
          <a:xfrm flipH="1">
            <a:off x="6071958" y="5903575"/>
            <a:ext cx="364027" cy="2773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Left Brace 5">
            <a:extLst>
              <a:ext uri="{FF2B5EF4-FFF2-40B4-BE49-F238E27FC236}">
                <a16:creationId xmlns:a16="http://schemas.microsoft.com/office/drawing/2014/main" id="{5A4D3C70-CA59-FD46-A8B2-36722303B135}"/>
              </a:ext>
            </a:extLst>
          </p:cNvPr>
          <p:cNvSpPr/>
          <p:nvPr/>
        </p:nvSpPr>
        <p:spPr bwMode="auto">
          <a:xfrm rot="16200000">
            <a:off x="6377295" y="5501018"/>
            <a:ext cx="117381" cy="63551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83471C-BCFD-EC4E-87B0-E39A3FC2AE41}"/>
              </a:ext>
            </a:extLst>
          </p:cNvPr>
          <p:cNvSpPr/>
          <p:nvPr/>
        </p:nvSpPr>
        <p:spPr bwMode="auto">
          <a:xfrm>
            <a:off x="666345" y="1027470"/>
            <a:ext cx="5873366" cy="19158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814A26-5A9C-E044-8F43-82C75BF7B851}"/>
              </a:ext>
            </a:extLst>
          </p:cNvPr>
          <p:cNvSpPr/>
          <p:nvPr/>
        </p:nvSpPr>
        <p:spPr bwMode="auto">
          <a:xfrm>
            <a:off x="4468822" y="1028474"/>
            <a:ext cx="2070889" cy="361337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3C593408-1415-D143-AE73-6CEA709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90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024894"/>
                </a:solidFill>
              </a:rPr>
              <a:t>Impossibility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/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0B6845E-F3F6-0E4D-9C02-E683FFB1B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74" y="5154394"/>
                <a:ext cx="5245101" cy="8775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255BC1-868A-DB43-BE11-3E980F0EFA54}"/>
              </a:ext>
            </a:extLst>
          </p:cNvPr>
          <p:cNvCxnSpPr>
            <a:cxnSpLocks/>
          </p:cNvCxnSpPr>
          <p:nvPr/>
        </p:nvCxnSpPr>
        <p:spPr>
          <a:xfrm flipV="1">
            <a:off x="2876349" y="1796301"/>
            <a:ext cx="1815951" cy="10892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7B7DA20-A041-8C41-9103-E7A982CFE544}"/>
              </a:ext>
            </a:extLst>
          </p:cNvPr>
          <p:cNvCxnSpPr/>
          <p:nvPr/>
        </p:nvCxnSpPr>
        <p:spPr>
          <a:xfrm flipH="1">
            <a:off x="3397291" y="1463197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4D0F3C-9A7F-A441-B76A-314D1D39DD64}"/>
              </a:ext>
            </a:extLst>
          </p:cNvPr>
          <p:cNvCxnSpPr>
            <a:cxnSpLocks/>
          </p:cNvCxnSpPr>
          <p:nvPr/>
        </p:nvCxnSpPr>
        <p:spPr>
          <a:xfrm>
            <a:off x="3406028" y="1463197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8FB10F-C650-3A45-9C58-BD9267BB4083}"/>
              </a:ext>
            </a:extLst>
          </p:cNvPr>
          <p:cNvCxnSpPr>
            <a:cxnSpLocks/>
          </p:cNvCxnSpPr>
          <p:nvPr/>
        </p:nvCxnSpPr>
        <p:spPr>
          <a:xfrm>
            <a:off x="3631050" y="1162103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/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1212B9-A30A-614C-8B20-C04A7C17C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418" y="1463197"/>
                <a:ext cx="2184400" cy="461665"/>
              </a:xfrm>
              <a:prstGeom prst="rect">
                <a:avLst/>
              </a:prstGeom>
              <a:blipFill>
                <a:blip r:embed="rId16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/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46C1B1-739A-9349-BED0-68A2D6026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2465426"/>
                <a:ext cx="2184400" cy="430887"/>
              </a:xfrm>
              <a:prstGeom prst="rect">
                <a:avLst/>
              </a:prstGeom>
              <a:blipFill>
                <a:blip r:embed="rId17"/>
                <a:stretch>
                  <a:fillRect t="-571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/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02489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024894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A861562-FEC2-FA4D-95D8-04841F06C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141" y="2209828"/>
                <a:ext cx="2184400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/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AA0B05E-3735-3C4E-9D4C-A54E1BA7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33" y="994811"/>
                <a:ext cx="89209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/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4F8636-3A39-CF4C-926C-E7C17AF8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19" y="3020575"/>
                <a:ext cx="8920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/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4E0423-D4BA-E34C-891F-9C3B983C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70" y="1249637"/>
                <a:ext cx="2019993" cy="707886"/>
              </a:xfrm>
              <a:prstGeom prst="rect">
                <a:avLst/>
              </a:prstGeom>
              <a:blipFill>
                <a:blip r:embed="rId21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/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is the latest complete version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EC8065-29D3-2649-994F-99162E72C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669" y="3100224"/>
                <a:ext cx="2019993" cy="707886"/>
              </a:xfrm>
              <a:prstGeom prst="rect">
                <a:avLst/>
              </a:prstGeom>
              <a:blipFill>
                <a:blip r:embed="rId22"/>
                <a:stretch>
                  <a:fillRect l="-3125"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5D1BA400-7771-FD45-85EA-A0F2D00948CF}"/>
              </a:ext>
            </a:extLst>
          </p:cNvPr>
          <p:cNvSpPr/>
          <p:nvPr/>
        </p:nvSpPr>
        <p:spPr>
          <a:xfrm>
            <a:off x="1118806" y="1213268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/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C3995F4-7DC6-AE49-9DD6-5981CE1ED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318" y="1627214"/>
                <a:ext cx="2184400" cy="461665"/>
              </a:xfrm>
              <a:prstGeom prst="rect">
                <a:avLst/>
              </a:prstGeom>
              <a:blipFill>
                <a:blip r:embed="rId23"/>
                <a:stretch>
                  <a:fillRect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5B041C92-007E-5543-9565-9646E23683EF}"/>
              </a:ext>
            </a:extLst>
          </p:cNvPr>
          <p:cNvSpPr/>
          <p:nvPr/>
        </p:nvSpPr>
        <p:spPr>
          <a:xfrm>
            <a:off x="4705746" y="1179665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/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AA7EDB-7FFE-E143-A8E4-CA1346B7D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59" y="3350153"/>
                <a:ext cx="2184400" cy="461665"/>
              </a:xfrm>
              <a:prstGeom prst="rect">
                <a:avLst/>
              </a:prstGeom>
              <a:blipFill>
                <a:blip r:embed="rId24"/>
                <a:stretch>
                  <a:fillRect t="-8333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990010DC-8FE1-0A4A-801F-24B01281D97E}"/>
              </a:ext>
            </a:extLst>
          </p:cNvPr>
          <p:cNvSpPr/>
          <p:nvPr/>
        </p:nvSpPr>
        <p:spPr>
          <a:xfrm>
            <a:off x="1164747" y="3100224"/>
            <a:ext cx="1805023" cy="1252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/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</a:rPr>
                  <a:t>servers</a:t>
                </a:r>
                <a:endParaRPr lang="en-US" sz="2400" dirty="0" err="1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92A9193-65BE-7740-86E8-126F36FE3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259" y="3514170"/>
                <a:ext cx="2184400" cy="461665"/>
              </a:xfrm>
              <a:prstGeom prst="rect">
                <a:avLst/>
              </a:prstGeom>
              <a:blipFill>
                <a:blip r:embed="rId25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 62">
            <a:extLst>
              <a:ext uri="{FF2B5EF4-FFF2-40B4-BE49-F238E27FC236}">
                <a16:creationId xmlns:a16="http://schemas.microsoft.com/office/drawing/2014/main" id="{376198B8-4FE6-824C-BC3D-0A37AACE7336}"/>
              </a:ext>
            </a:extLst>
          </p:cNvPr>
          <p:cNvSpPr/>
          <p:nvPr/>
        </p:nvSpPr>
        <p:spPr>
          <a:xfrm>
            <a:off x="4751687" y="3066621"/>
            <a:ext cx="1742453" cy="1032388"/>
          </a:xfrm>
          <a:prstGeom prst="ellipse">
            <a:avLst/>
          </a:prstGeom>
          <a:ln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/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CBFCE0F-9FC6-A445-BB2D-FC2DC77AB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05" y="4320734"/>
                <a:ext cx="2184400" cy="430887"/>
              </a:xfrm>
              <a:prstGeom prst="rect">
                <a:avLst/>
              </a:prstGeom>
              <a:blipFill>
                <a:blip r:embed="rId26"/>
                <a:stretch>
                  <a:fillRect t="-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E5AD109-71EA-C849-8021-9125BFF3F2BC}"/>
              </a:ext>
            </a:extLst>
          </p:cNvPr>
          <p:cNvCxnSpPr>
            <a:cxnSpLocks/>
          </p:cNvCxnSpPr>
          <p:nvPr/>
        </p:nvCxnSpPr>
        <p:spPr>
          <a:xfrm flipV="1">
            <a:off x="2969770" y="3684976"/>
            <a:ext cx="1781917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68139F-E6C8-B94E-80D6-808F962577FA}"/>
              </a:ext>
            </a:extLst>
          </p:cNvPr>
          <p:cNvCxnSpPr/>
          <p:nvPr/>
        </p:nvCxnSpPr>
        <p:spPr>
          <a:xfrm flipH="1">
            <a:off x="3496148" y="3356839"/>
            <a:ext cx="482600" cy="657069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5D9F568-DE1B-A945-8A52-3707F9EFEC45}"/>
              </a:ext>
            </a:extLst>
          </p:cNvPr>
          <p:cNvCxnSpPr>
            <a:cxnSpLocks/>
          </p:cNvCxnSpPr>
          <p:nvPr/>
        </p:nvCxnSpPr>
        <p:spPr>
          <a:xfrm>
            <a:off x="3504885" y="3356839"/>
            <a:ext cx="517207" cy="753093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DADE926-5543-4648-AC41-64BDFAC090F1}"/>
              </a:ext>
            </a:extLst>
          </p:cNvPr>
          <p:cNvCxnSpPr>
            <a:cxnSpLocks/>
          </p:cNvCxnSpPr>
          <p:nvPr/>
        </p:nvCxnSpPr>
        <p:spPr>
          <a:xfrm>
            <a:off x="3729907" y="3055745"/>
            <a:ext cx="24558" cy="1393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/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024894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19FABE-CA4C-834C-8FE4-94C73CB03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180" y="4078403"/>
                <a:ext cx="2184400" cy="430887"/>
              </a:xfrm>
              <a:prstGeom prst="rect">
                <a:avLst/>
              </a:prstGeom>
              <a:blipFill>
                <a:blip r:embed="rId27"/>
                <a:stretch>
                  <a:fillRect t="-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">
            <a:extLst>
              <a:ext uri="{FF2B5EF4-FFF2-40B4-BE49-F238E27FC236}">
                <a16:creationId xmlns:a16="http://schemas.microsoft.com/office/drawing/2014/main" id="{E837A4B2-9D35-0A44-9E14-E9881DB5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272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9FF97BC-CDA5-9849-B348-18675179384F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Impossibility Results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609C055-2560-4C48-987A-9F85CAC76DA5}"/>
              </a:ext>
            </a:extLst>
          </p:cNvPr>
          <p:cNvSpPr/>
          <p:nvPr/>
        </p:nvSpPr>
        <p:spPr>
          <a:xfrm rot="1275059">
            <a:off x="3239314" y="2728580"/>
            <a:ext cx="359450" cy="347254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067A3E-E60C-1448-B659-1AC0108AE8D7}"/>
              </a:ext>
            </a:extLst>
          </p:cNvPr>
          <p:cNvSpPr/>
          <p:nvPr/>
        </p:nvSpPr>
        <p:spPr>
          <a:xfrm rot="21445292">
            <a:off x="2618972" y="3169239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F87E35-BBF5-E64E-B3F9-CEC38127F1BD}"/>
              </a:ext>
            </a:extLst>
          </p:cNvPr>
          <p:cNvSpPr/>
          <p:nvPr/>
        </p:nvSpPr>
        <p:spPr>
          <a:xfrm rot="288824">
            <a:off x="3844416" y="3146821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324083-4FB4-D047-AC56-125FFB20214F}"/>
              </a:ext>
            </a:extLst>
          </p:cNvPr>
          <p:cNvSpPr/>
          <p:nvPr/>
        </p:nvSpPr>
        <p:spPr>
          <a:xfrm rot="20599386">
            <a:off x="3548344" y="3798972"/>
            <a:ext cx="365459" cy="3472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6FEDB3C-ED5F-1F43-B7EA-DC87C8F24EB1}"/>
              </a:ext>
            </a:extLst>
          </p:cNvPr>
          <p:cNvSpPr/>
          <p:nvPr/>
        </p:nvSpPr>
        <p:spPr>
          <a:xfrm rot="1128832">
            <a:off x="2849515" y="3803570"/>
            <a:ext cx="363090" cy="3298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2EA338-855A-3240-AD9A-E97EC61FBD26}"/>
              </a:ext>
            </a:extLst>
          </p:cNvPr>
          <p:cNvCxnSpPr>
            <a:cxnSpLocks/>
            <a:stCxn id="38" idx="1"/>
            <a:endCxn id="36" idx="5"/>
          </p:cNvCxnSpPr>
          <p:nvPr/>
        </p:nvCxnSpPr>
        <p:spPr>
          <a:xfrm flipH="1" flipV="1">
            <a:off x="2923061" y="3444411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378D03-17A8-E94B-BD69-8A790A53BE7A}"/>
              </a:ext>
            </a:extLst>
          </p:cNvPr>
          <p:cNvCxnSpPr>
            <a:cxnSpLocks/>
            <a:stCxn id="35" idx="3"/>
            <a:endCxn id="36" idx="7"/>
          </p:cNvCxnSpPr>
          <p:nvPr/>
        </p:nvCxnSpPr>
        <p:spPr>
          <a:xfrm flipH="1">
            <a:off x="2912594" y="2970569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EE207BB-0E4F-F046-95E9-0609E81708E9}"/>
              </a:ext>
            </a:extLst>
          </p:cNvPr>
          <p:cNvCxnSpPr>
            <a:cxnSpLocks/>
            <a:stCxn id="37" idx="1"/>
            <a:endCxn id="35" idx="6"/>
          </p:cNvCxnSpPr>
          <p:nvPr/>
        </p:nvCxnSpPr>
        <p:spPr>
          <a:xfrm flipH="1" flipV="1">
            <a:off x="3586543" y="2967349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498BED-8858-7C43-872F-F626FFD359BF}"/>
              </a:ext>
            </a:extLst>
          </p:cNvPr>
          <p:cNvCxnSpPr>
            <a:cxnSpLocks/>
            <a:stCxn id="37" idx="2"/>
            <a:endCxn id="36" idx="6"/>
          </p:cNvCxnSpPr>
          <p:nvPr/>
        </p:nvCxnSpPr>
        <p:spPr>
          <a:xfrm flipH="1">
            <a:off x="2969073" y="3295142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97E200-703C-E14F-9E1E-628F08E02114}"/>
              </a:ext>
            </a:extLst>
          </p:cNvPr>
          <p:cNvCxnSpPr>
            <a:cxnSpLocks/>
            <a:stCxn id="38" idx="2"/>
            <a:endCxn id="39" idx="6"/>
          </p:cNvCxnSpPr>
          <p:nvPr/>
        </p:nvCxnSpPr>
        <p:spPr>
          <a:xfrm flipH="1">
            <a:off x="3202905" y="4025037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857D4C-0278-4748-8268-DF5EFF17A427}"/>
              </a:ext>
            </a:extLst>
          </p:cNvPr>
          <p:cNvCxnSpPr>
            <a:cxnSpLocks/>
            <a:stCxn id="37" idx="4"/>
            <a:endCxn id="38" idx="7"/>
          </p:cNvCxnSpPr>
          <p:nvPr/>
        </p:nvCxnSpPr>
        <p:spPr>
          <a:xfrm flipH="1">
            <a:off x="3819616" y="3471745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EC9E3A-7D53-7C4C-95D7-7912728CAF99}"/>
              </a:ext>
            </a:extLst>
          </p:cNvPr>
          <p:cNvCxnSpPr>
            <a:cxnSpLocks/>
            <a:stCxn id="39" idx="1"/>
            <a:endCxn id="36" idx="4"/>
          </p:cNvCxnSpPr>
          <p:nvPr/>
        </p:nvCxnSpPr>
        <p:spPr>
          <a:xfrm flipH="1" flipV="1">
            <a:off x="2801513" y="3498121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88CA12-31FF-704F-85EA-ED4276571F6C}"/>
              </a:ext>
            </a:extLst>
          </p:cNvPr>
          <p:cNvCxnSpPr>
            <a:cxnSpLocks/>
            <a:stCxn id="37" idx="3"/>
            <a:endCxn id="39" idx="7"/>
          </p:cNvCxnSpPr>
          <p:nvPr/>
        </p:nvCxnSpPr>
        <p:spPr>
          <a:xfrm flipH="1">
            <a:off x="3190185" y="3414043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2F6403-4B1F-7A41-AF46-9F0B59FEC640}"/>
              </a:ext>
            </a:extLst>
          </p:cNvPr>
          <p:cNvSpPr txBox="1"/>
          <p:nvPr/>
        </p:nvSpPr>
        <p:spPr>
          <a:xfrm>
            <a:off x="4419599" y="3018182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 is not useful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AE36FE-5A55-D64F-9FC0-78EE564FE700}"/>
              </a:ext>
            </a:extLst>
          </p:cNvPr>
          <p:cNvSpPr txBox="1"/>
          <p:nvPr/>
        </p:nvSpPr>
        <p:spPr>
          <a:xfrm>
            <a:off x="641597" y="3041878"/>
            <a:ext cx="3940299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Implication: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/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BB0AAA3-16C7-D748-A848-11790D4E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221" y="3658316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/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Storage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Cost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≥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FF33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24894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249E037-1DE0-9E42-AA4A-D9D5F6227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648" y="1824675"/>
                <a:ext cx="5245101" cy="8775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F8D1F6-D726-6C4E-A318-C1102A2494F3}"/>
              </a:ext>
            </a:extLst>
          </p:cNvPr>
          <p:cNvCxnSpPr>
            <a:cxnSpLocks/>
          </p:cNvCxnSpPr>
          <p:nvPr/>
        </p:nvCxnSpPr>
        <p:spPr>
          <a:xfrm flipH="1">
            <a:off x="2544178" y="3600996"/>
            <a:ext cx="1924049" cy="603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/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72E1A89-FCE0-8D40-ADFA-DAA051C12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538" y="3990981"/>
                <a:ext cx="360787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/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noFill/>
            </p:spPr>
            <p:txBody>
              <a:bodyPr wrap="square" lIns="54000" tIns="54000" rIns="54000" bIns="54000" rtlCol="0">
                <a:spAutoFit/>
              </a:bodyPr>
              <a:lstStyle/>
              <a:p>
                <a:pPr defTabSz="270000">
                  <a:spcAft>
                    <a:spcPts val="450"/>
                  </a:spcAft>
                  <a:tabLst>
                    <a:tab pos="270000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Storage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Cost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𝐾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Nokia Pure Text Light" panose="020B0403020202020204" pitchFamily="34" charset="0"/>
                          <a:cs typeface="Arial" panose="020B0604020202020204" pitchFamily="34" charset="0"/>
                        </a:rPr>
                        <m:t>/2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ea typeface="Nokia Pure Text Light" panose="020B0403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73274B-7A6D-EE4D-A80F-23A31F7B1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2654" y="4646660"/>
                <a:ext cx="5245101" cy="542507"/>
              </a:xfrm>
              <a:prstGeom prst="rect">
                <a:avLst/>
              </a:prstGeom>
              <a:blipFill>
                <a:blip r:embed="rId6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ED94CEF-027A-1445-A3D9-0D573BC5FE2E}"/>
              </a:ext>
            </a:extLst>
          </p:cNvPr>
          <p:cNvCxnSpPr>
            <a:cxnSpLocks/>
          </p:cNvCxnSpPr>
          <p:nvPr/>
        </p:nvCxnSpPr>
        <p:spPr bwMode="auto">
          <a:xfrm>
            <a:off x="3669792" y="4917913"/>
            <a:ext cx="4145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4FD633-C664-7940-952B-758AEBE63149}"/>
              </a:ext>
            </a:extLst>
          </p:cNvPr>
          <p:cNvSpPr txBox="1"/>
          <p:nvPr/>
        </p:nvSpPr>
        <p:spPr>
          <a:xfrm>
            <a:off x="4419599" y="4706073"/>
            <a:ext cx="4837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Can be achieved without side information [Wang et al. 2014]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20E3BA50-3C0D-4242-AC9A-A1BADC81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307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CBE4B92A-BE07-BA4B-96AA-E73E9FF8B3C4}"/>
              </a:ext>
            </a:extLst>
          </p:cNvPr>
          <p:cNvSpPr txBox="1"/>
          <p:nvPr/>
        </p:nvSpPr>
        <p:spPr>
          <a:xfrm>
            <a:off x="7384484" y="1443885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B3AA5-85FC-0749-BEBB-03CAA7E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1953223"/>
            <a:ext cx="9144000" cy="70402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02051-7794-2F40-8A6B-43F0A4F9CF5B}"/>
              </a:ext>
            </a:extLst>
          </p:cNvPr>
          <p:cNvSpPr txBox="1"/>
          <p:nvPr/>
        </p:nvSpPr>
        <p:spPr>
          <a:xfrm>
            <a:off x="0" y="1126394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FC3D42-8FE1-2D4C-BACE-55AA1589CCCE}"/>
              </a:ext>
            </a:extLst>
          </p:cNvPr>
          <p:cNvSpPr/>
          <p:nvPr/>
        </p:nvSpPr>
        <p:spPr>
          <a:xfrm rot="1275059">
            <a:off x="8075173" y="278271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6C5AB89-07D7-4F48-A857-C38639D83C27}"/>
              </a:ext>
            </a:extLst>
          </p:cNvPr>
          <p:cNvSpPr/>
          <p:nvPr/>
        </p:nvSpPr>
        <p:spPr>
          <a:xfrm rot="21445292">
            <a:off x="7454831" y="322337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8ACDE7B-F368-0A4C-A375-1D70A3F76CFC}"/>
              </a:ext>
            </a:extLst>
          </p:cNvPr>
          <p:cNvSpPr/>
          <p:nvPr/>
        </p:nvSpPr>
        <p:spPr>
          <a:xfrm rot="288824">
            <a:off x="8680275" y="320095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92BF65C-33D8-384D-AD0E-B870D2CE4C61}"/>
              </a:ext>
            </a:extLst>
          </p:cNvPr>
          <p:cNvSpPr/>
          <p:nvPr/>
        </p:nvSpPr>
        <p:spPr>
          <a:xfrm rot="20599386">
            <a:off x="8384203" y="385310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E740744-80B1-5847-BBF6-086597FA6EF3}"/>
              </a:ext>
            </a:extLst>
          </p:cNvPr>
          <p:cNvSpPr/>
          <p:nvPr/>
        </p:nvSpPr>
        <p:spPr>
          <a:xfrm rot="1128832">
            <a:off x="7685374" y="385770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2ED2604-9A74-6C44-8CCE-BB4CB0656BAC}"/>
              </a:ext>
            </a:extLst>
          </p:cNvPr>
          <p:cNvCxnSpPr>
            <a:cxnSpLocks/>
            <a:stCxn id="106" idx="1"/>
            <a:endCxn id="104" idx="5"/>
          </p:cNvCxnSpPr>
          <p:nvPr/>
        </p:nvCxnSpPr>
        <p:spPr>
          <a:xfrm flipH="1" flipV="1">
            <a:off x="7758920" y="349854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227662A-D21C-EF4D-BB68-E49B5EB11078}"/>
              </a:ext>
            </a:extLst>
          </p:cNvPr>
          <p:cNvCxnSpPr>
            <a:cxnSpLocks/>
            <a:stCxn id="103" idx="3"/>
            <a:endCxn id="104" idx="7"/>
          </p:cNvCxnSpPr>
          <p:nvPr/>
        </p:nvCxnSpPr>
        <p:spPr>
          <a:xfrm flipH="1">
            <a:off x="7748453" y="302470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D174447-E799-994F-BF2C-E72AFE5FEEC3}"/>
              </a:ext>
            </a:extLst>
          </p:cNvPr>
          <p:cNvCxnSpPr>
            <a:cxnSpLocks/>
            <a:stCxn id="103" idx="4"/>
            <a:endCxn id="107" idx="0"/>
          </p:cNvCxnSpPr>
          <p:nvPr/>
        </p:nvCxnSpPr>
        <p:spPr>
          <a:xfrm flipH="1">
            <a:off x="7920110" y="311816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2916B3D-7C48-9D4A-B851-4CF481C40F73}"/>
              </a:ext>
            </a:extLst>
          </p:cNvPr>
          <p:cNvCxnSpPr>
            <a:cxnSpLocks/>
            <a:stCxn id="105" idx="1"/>
            <a:endCxn id="103" idx="6"/>
          </p:cNvCxnSpPr>
          <p:nvPr/>
        </p:nvCxnSpPr>
        <p:spPr>
          <a:xfrm flipH="1" flipV="1">
            <a:off x="8422402" y="302148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69781EE-C85D-7348-B716-93D2AC3409FB}"/>
              </a:ext>
            </a:extLst>
          </p:cNvPr>
          <p:cNvCxnSpPr>
            <a:cxnSpLocks/>
            <a:stCxn id="105" idx="2"/>
            <a:endCxn id="104" idx="6"/>
          </p:cNvCxnSpPr>
          <p:nvPr/>
        </p:nvCxnSpPr>
        <p:spPr>
          <a:xfrm flipH="1">
            <a:off x="7804932" y="334927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C70AC7F-B15A-6D4E-BA74-7A646877D44C}"/>
              </a:ext>
            </a:extLst>
          </p:cNvPr>
          <p:cNvCxnSpPr>
            <a:cxnSpLocks/>
            <a:stCxn id="106" idx="2"/>
            <a:endCxn id="107" idx="6"/>
          </p:cNvCxnSpPr>
          <p:nvPr/>
        </p:nvCxnSpPr>
        <p:spPr>
          <a:xfrm flipH="1">
            <a:off x="8038764" y="407917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43A92FF-D5D2-234B-AF5D-1D21BF7C92ED}"/>
              </a:ext>
            </a:extLst>
          </p:cNvPr>
          <p:cNvCxnSpPr>
            <a:cxnSpLocks/>
            <a:stCxn id="105" idx="4"/>
            <a:endCxn id="106" idx="7"/>
          </p:cNvCxnSpPr>
          <p:nvPr/>
        </p:nvCxnSpPr>
        <p:spPr>
          <a:xfrm flipH="1">
            <a:off x="8655475" y="352587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AF89E15-7B08-2446-9DD1-C9E5EDA4389C}"/>
              </a:ext>
            </a:extLst>
          </p:cNvPr>
          <p:cNvCxnSpPr>
            <a:cxnSpLocks/>
            <a:stCxn id="103" idx="5"/>
            <a:endCxn id="106" idx="0"/>
          </p:cNvCxnSpPr>
          <p:nvPr/>
        </p:nvCxnSpPr>
        <p:spPr>
          <a:xfrm>
            <a:off x="8328842" y="3116827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572202-E995-774E-9186-368DC721207D}"/>
              </a:ext>
            </a:extLst>
          </p:cNvPr>
          <p:cNvCxnSpPr>
            <a:cxnSpLocks/>
            <a:stCxn id="107" idx="1"/>
            <a:endCxn id="104" idx="4"/>
          </p:cNvCxnSpPr>
          <p:nvPr/>
        </p:nvCxnSpPr>
        <p:spPr>
          <a:xfrm flipH="1" flipV="1">
            <a:off x="7637372" y="355225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0664F18-0133-284B-AEE0-243D49822F1B}"/>
              </a:ext>
            </a:extLst>
          </p:cNvPr>
          <p:cNvCxnSpPr>
            <a:cxnSpLocks/>
            <a:stCxn id="105" idx="3"/>
            <a:endCxn id="107" idx="7"/>
          </p:cNvCxnSpPr>
          <p:nvPr/>
        </p:nvCxnSpPr>
        <p:spPr>
          <a:xfrm flipH="1">
            <a:off x="8026044" y="346817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274B1C8D-89F9-3A46-8D81-B69A7810BF91}"/>
              </a:ext>
            </a:extLst>
          </p:cNvPr>
          <p:cNvSpPr/>
          <p:nvPr/>
        </p:nvSpPr>
        <p:spPr>
          <a:xfrm rot="1275059">
            <a:off x="876357" y="2768285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EF82D22-5240-F84F-9CA4-33AEA9AFA36E}"/>
              </a:ext>
            </a:extLst>
          </p:cNvPr>
          <p:cNvSpPr/>
          <p:nvPr/>
        </p:nvSpPr>
        <p:spPr>
          <a:xfrm rot="21445292">
            <a:off x="256015" y="3208944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C358E48-840C-9F41-869D-4955B280C849}"/>
              </a:ext>
            </a:extLst>
          </p:cNvPr>
          <p:cNvSpPr/>
          <p:nvPr/>
        </p:nvSpPr>
        <p:spPr>
          <a:xfrm rot="288824">
            <a:off x="1481459" y="3186526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F6CD7AE0-F17F-0E42-89AC-67F31370E874}"/>
              </a:ext>
            </a:extLst>
          </p:cNvPr>
          <p:cNvSpPr/>
          <p:nvPr/>
        </p:nvSpPr>
        <p:spPr>
          <a:xfrm rot="20599386">
            <a:off x="1185387" y="3838677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6AD54636-C982-404E-A425-D69FE0C070AB}"/>
              </a:ext>
            </a:extLst>
          </p:cNvPr>
          <p:cNvSpPr/>
          <p:nvPr/>
        </p:nvSpPr>
        <p:spPr>
          <a:xfrm rot="1128832">
            <a:off x="486558" y="3843275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Coding with Side Information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EAF7C2-0F9A-BD4F-A025-02020FFBEE15}"/>
              </a:ext>
            </a:extLst>
          </p:cNvPr>
          <p:cNvSpPr/>
          <p:nvPr/>
        </p:nvSpPr>
        <p:spPr>
          <a:xfrm rot="1275059">
            <a:off x="598577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5F956A-92A8-6146-AE11-3FD916010AD1}"/>
              </a:ext>
            </a:extLst>
          </p:cNvPr>
          <p:cNvSpPr/>
          <p:nvPr/>
        </p:nvSpPr>
        <p:spPr>
          <a:xfrm rot="21445292">
            <a:off x="536542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B0A140-8C24-9148-BDE2-0BC4DF14DF1D}"/>
              </a:ext>
            </a:extLst>
          </p:cNvPr>
          <p:cNvSpPr/>
          <p:nvPr/>
        </p:nvSpPr>
        <p:spPr>
          <a:xfrm rot="288824">
            <a:off x="659087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DEF83B-0769-B545-A316-507583AF4E2E}"/>
              </a:ext>
            </a:extLst>
          </p:cNvPr>
          <p:cNvSpPr/>
          <p:nvPr/>
        </p:nvSpPr>
        <p:spPr>
          <a:xfrm rot="20599386">
            <a:off x="629480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6632FC2-16E4-EC4A-B0BA-1616482322A2}"/>
              </a:ext>
            </a:extLst>
          </p:cNvPr>
          <p:cNvSpPr/>
          <p:nvPr/>
        </p:nvSpPr>
        <p:spPr>
          <a:xfrm rot="1128832">
            <a:off x="559597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020B75A-94C5-8240-A78F-592D5CC5B957}"/>
              </a:ext>
            </a:extLst>
          </p:cNvPr>
          <p:cNvCxnSpPr>
            <a:cxnSpLocks/>
            <a:stCxn id="33" idx="1"/>
            <a:endCxn id="31" idx="5"/>
          </p:cNvCxnSpPr>
          <p:nvPr/>
        </p:nvCxnSpPr>
        <p:spPr>
          <a:xfrm flipH="1" flipV="1">
            <a:off x="566951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3E0E7C-9BD1-F14A-B882-05D14846BC2A}"/>
              </a:ext>
            </a:extLst>
          </p:cNvPr>
          <p:cNvCxnSpPr>
            <a:cxnSpLocks/>
            <a:stCxn id="30" idx="3"/>
            <a:endCxn id="31" idx="7"/>
          </p:cNvCxnSpPr>
          <p:nvPr/>
        </p:nvCxnSpPr>
        <p:spPr>
          <a:xfrm flipH="1">
            <a:off x="565905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386C02-51E4-E740-89B0-0B62B07301BB}"/>
              </a:ext>
            </a:extLst>
          </p:cNvPr>
          <p:cNvCxnSpPr>
            <a:cxnSpLocks/>
            <a:stCxn id="32" idx="1"/>
            <a:endCxn id="30" idx="6"/>
          </p:cNvCxnSpPr>
          <p:nvPr/>
        </p:nvCxnSpPr>
        <p:spPr>
          <a:xfrm flipH="1" flipV="1">
            <a:off x="633299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1CD630-6DD7-9F49-9318-FCFABB2DFB30}"/>
              </a:ext>
            </a:extLst>
          </p:cNvPr>
          <p:cNvCxnSpPr>
            <a:cxnSpLocks/>
            <a:stCxn id="32" idx="2"/>
            <a:endCxn id="31" idx="6"/>
          </p:cNvCxnSpPr>
          <p:nvPr/>
        </p:nvCxnSpPr>
        <p:spPr>
          <a:xfrm flipH="1">
            <a:off x="571552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BD1F0F-401B-9A4C-8D18-70193CCCC0A0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>
            <a:off x="594936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811E5-C879-A141-8AE8-4BAC52A2F79E}"/>
              </a:ext>
            </a:extLst>
          </p:cNvPr>
          <p:cNvCxnSpPr>
            <a:cxnSpLocks/>
            <a:stCxn id="32" idx="4"/>
            <a:endCxn id="33" idx="7"/>
          </p:cNvCxnSpPr>
          <p:nvPr/>
        </p:nvCxnSpPr>
        <p:spPr>
          <a:xfrm flipH="1">
            <a:off x="656607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153936B-B111-BB40-9486-CDC77B11AB1C}"/>
              </a:ext>
            </a:extLst>
          </p:cNvPr>
          <p:cNvCxnSpPr>
            <a:cxnSpLocks/>
            <a:stCxn id="34" idx="1"/>
            <a:endCxn id="31" idx="4"/>
          </p:cNvCxnSpPr>
          <p:nvPr/>
        </p:nvCxnSpPr>
        <p:spPr>
          <a:xfrm flipH="1" flipV="1">
            <a:off x="554796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4F995C-5B05-9E4E-9877-33B212D8F4B7}"/>
              </a:ext>
            </a:extLst>
          </p:cNvPr>
          <p:cNvCxnSpPr>
            <a:cxnSpLocks/>
            <a:stCxn id="32" idx="3"/>
            <a:endCxn id="34" idx="7"/>
          </p:cNvCxnSpPr>
          <p:nvPr/>
        </p:nvCxnSpPr>
        <p:spPr>
          <a:xfrm flipH="1">
            <a:off x="593664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BB54292-D959-E541-A78D-E7A7BC8E6F84}"/>
              </a:ext>
            </a:extLst>
          </p:cNvPr>
          <p:cNvSpPr/>
          <p:nvPr/>
        </p:nvSpPr>
        <p:spPr>
          <a:xfrm rot="1275059">
            <a:off x="3485850" y="2824043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8562640-E0C2-254E-8D8A-B7B0F0EA3DBF}"/>
              </a:ext>
            </a:extLst>
          </p:cNvPr>
          <p:cNvSpPr/>
          <p:nvPr/>
        </p:nvSpPr>
        <p:spPr>
          <a:xfrm rot="21445292">
            <a:off x="2865508" y="3264702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1296E1-F938-8240-A7D7-B99CF6DB6656}"/>
              </a:ext>
            </a:extLst>
          </p:cNvPr>
          <p:cNvSpPr/>
          <p:nvPr/>
        </p:nvSpPr>
        <p:spPr>
          <a:xfrm rot="288824">
            <a:off x="4090952" y="3242284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7F2847-60B1-FB4A-89D8-804494AC8322}"/>
              </a:ext>
            </a:extLst>
          </p:cNvPr>
          <p:cNvSpPr/>
          <p:nvPr/>
        </p:nvSpPr>
        <p:spPr>
          <a:xfrm rot="20599386">
            <a:off x="3794880" y="3894435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4D7322-6BD2-5949-9686-17B1BD1D6752}"/>
              </a:ext>
            </a:extLst>
          </p:cNvPr>
          <p:cNvSpPr/>
          <p:nvPr/>
        </p:nvSpPr>
        <p:spPr>
          <a:xfrm rot="1128832">
            <a:off x="3096051" y="3899033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96C0949-0873-5047-895B-0A84D071E397}"/>
              </a:ext>
            </a:extLst>
          </p:cNvPr>
          <p:cNvCxnSpPr>
            <a:cxnSpLocks/>
            <a:stCxn id="53" idx="1"/>
            <a:endCxn id="48" idx="5"/>
          </p:cNvCxnSpPr>
          <p:nvPr/>
        </p:nvCxnSpPr>
        <p:spPr>
          <a:xfrm flipH="1" flipV="1">
            <a:off x="3169597" y="3539874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212046D-05F1-F94A-B2E6-1673D245F00F}"/>
              </a:ext>
            </a:extLst>
          </p:cNvPr>
          <p:cNvCxnSpPr>
            <a:cxnSpLocks/>
            <a:stCxn id="47" idx="3"/>
            <a:endCxn id="48" idx="7"/>
          </p:cNvCxnSpPr>
          <p:nvPr/>
        </p:nvCxnSpPr>
        <p:spPr>
          <a:xfrm flipH="1">
            <a:off x="3159130" y="3066032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DF4E78-2C9D-2147-9347-79DBD19C8B11}"/>
              </a:ext>
            </a:extLst>
          </p:cNvPr>
          <p:cNvCxnSpPr>
            <a:cxnSpLocks/>
            <a:stCxn id="50" idx="1"/>
            <a:endCxn id="47" idx="6"/>
          </p:cNvCxnSpPr>
          <p:nvPr/>
        </p:nvCxnSpPr>
        <p:spPr>
          <a:xfrm flipH="1" flipV="1">
            <a:off x="3833079" y="3062812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E9FB79-C30C-6348-B602-B764BAECA2A6}"/>
              </a:ext>
            </a:extLst>
          </p:cNvPr>
          <p:cNvCxnSpPr>
            <a:cxnSpLocks/>
            <a:stCxn id="50" idx="2"/>
            <a:endCxn id="48" idx="6"/>
          </p:cNvCxnSpPr>
          <p:nvPr/>
        </p:nvCxnSpPr>
        <p:spPr>
          <a:xfrm flipH="1">
            <a:off x="3215609" y="3390605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E35126-2023-5649-BCFE-3D5620E70311}"/>
              </a:ext>
            </a:extLst>
          </p:cNvPr>
          <p:cNvCxnSpPr>
            <a:cxnSpLocks/>
            <a:stCxn id="53" idx="2"/>
            <a:endCxn id="54" idx="6"/>
          </p:cNvCxnSpPr>
          <p:nvPr/>
        </p:nvCxnSpPr>
        <p:spPr>
          <a:xfrm flipH="1">
            <a:off x="3449441" y="4120500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8000047-AF57-4B40-A782-E05CBB61C393}"/>
              </a:ext>
            </a:extLst>
          </p:cNvPr>
          <p:cNvCxnSpPr>
            <a:cxnSpLocks/>
            <a:stCxn id="50" idx="4"/>
            <a:endCxn id="53" idx="7"/>
          </p:cNvCxnSpPr>
          <p:nvPr/>
        </p:nvCxnSpPr>
        <p:spPr>
          <a:xfrm flipH="1">
            <a:off x="4066152" y="3567208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863144-CA0C-2A45-B8EA-95E06B49C078}"/>
              </a:ext>
            </a:extLst>
          </p:cNvPr>
          <p:cNvCxnSpPr>
            <a:cxnSpLocks/>
            <a:stCxn id="54" idx="1"/>
            <a:endCxn id="48" idx="4"/>
          </p:cNvCxnSpPr>
          <p:nvPr/>
        </p:nvCxnSpPr>
        <p:spPr>
          <a:xfrm flipH="1" flipV="1">
            <a:off x="3048049" y="3593584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E2E3421-D8E3-F343-8D2C-8B345DEFFA9A}"/>
              </a:ext>
            </a:extLst>
          </p:cNvPr>
          <p:cNvCxnSpPr>
            <a:cxnSpLocks/>
            <a:stCxn id="50" idx="3"/>
            <a:endCxn id="54" idx="7"/>
          </p:cNvCxnSpPr>
          <p:nvPr/>
        </p:nvCxnSpPr>
        <p:spPr>
          <a:xfrm flipH="1">
            <a:off x="3436721" y="3509506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9B9DDB1-2319-1548-90AA-93C68D8AFCF8}"/>
              </a:ext>
            </a:extLst>
          </p:cNvPr>
          <p:cNvSpPr txBox="1"/>
          <p:nvPr/>
        </p:nvSpPr>
        <p:spPr>
          <a:xfrm>
            <a:off x="2637522" y="4401331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A11319-05A5-A846-8C04-2CF81E521A7F}"/>
              </a:ext>
            </a:extLst>
          </p:cNvPr>
          <p:cNvSpPr txBox="1"/>
          <p:nvPr/>
        </p:nvSpPr>
        <p:spPr>
          <a:xfrm>
            <a:off x="5280311" y="4441420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0E5D09-40DF-F34D-80E9-2AD352A12EEE}"/>
              </a:ext>
            </a:extLst>
          </p:cNvPr>
          <p:cNvSpPr txBox="1"/>
          <p:nvPr/>
        </p:nvSpPr>
        <p:spPr>
          <a:xfrm>
            <a:off x="1865800" y="5615205"/>
            <a:ext cx="8773718" cy="447609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A careful study of the network topology is necessary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ED04D7-0747-F148-BFC1-337E18717258}"/>
              </a:ext>
            </a:extLst>
          </p:cNvPr>
          <p:cNvSpPr txBox="1"/>
          <p:nvPr/>
        </p:nvSpPr>
        <p:spPr>
          <a:xfrm>
            <a:off x="3439766" y="1455284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40F6737-F080-5D42-B9D9-1F2D7B310C9F}"/>
              </a:ext>
            </a:extLst>
          </p:cNvPr>
          <p:cNvCxnSpPr>
            <a:cxnSpLocks/>
            <a:stCxn id="30" idx="4"/>
            <a:endCxn id="34" idx="0"/>
          </p:cNvCxnSpPr>
          <p:nvPr/>
        </p:nvCxnSpPr>
        <p:spPr>
          <a:xfrm flipH="1">
            <a:off x="5830707" y="3159491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/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FE4B37B-E93D-7742-8D76-594335D8A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07" y="5248744"/>
                <a:ext cx="360787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2">
            <a:extLst>
              <a:ext uri="{FF2B5EF4-FFF2-40B4-BE49-F238E27FC236}">
                <a16:creationId xmlns:a16="http://schemas.microsoft.com/office/drawing/2014/main" id="{9392976B-EABB-CE41-9EC7-CF53D5A7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9248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Amazon Web Services (AWS)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C1EBC-6316-3B44-899E-572DD959E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50" y="4550021"/>
            <a:ext cx="7224583" cy="169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1A5C2-780C-8F4A-B0BB-3BD79503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2" y="1172934"/>
            <a:ext cx="6567055" cy="336085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5DFFD03-40F7-FA46-B989-93D884BA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714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AWS Inter-Region Latency</a:t>
            </a:r>
          </a:p>
          <a:p>
            <a:br>
              <a:rPr lang="en-US" dirty="0"/>
            </a:br>
            <a:endParaRPr lang="en-US" dirty="0"/>
          </a:p>
          <a:p>
            <a:endParaRPr lang="en-US" sz="3200" dirty="0">
              <a:solidFill>
                <a:srgbClr val="02489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0105C-2162-624E-9024-BCFDC398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52" y="1188997"/>
            <a:ext cx="6983237" cy="36135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962207-E2BB-A345-B637-CCA8F9E5F056}"/>
              </a:ext>
            </a:extLst>
          </p:cNvPr>
          <p:cNvSpPr txBox="1"/>
          <p:nvPr/>
        </p:nvSpPr>
        <p:spPr>
          <a:xfrm>
            <a:off x="2478652" y="4733096"/>
            <a:ext cx="449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https://www.cloudping.co/</a:t>
            </a:r>
            <a:endParaRPr lang="en-US" sz="16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/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An edge exists between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if the latency between them</a:t>
                </a:r>
              </a:p>
              <a:p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24894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24894"/>
                    </a:solidFill>
                    <a:latin typeface="+mn-lt"/>
                  </a:rPr>
                  <a:t> maximum allowable latency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837C45-8F03-D940-BC77-C24B170CF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71" y="5253504"/>
                <a:ext cx="8068344" cy="707886"/>
              </a:xfrm>
              <a:prstGeom prst="rect">
                <a:avLst/>
              </a:prstGeom>
              <a:blipFill>
                <a:blip r:embed="rId5"/>
                <a:stretch>
                  <a:fillRect l="-786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E17681C4-5237-DC48-8E59-CFBC17FF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2AE63-A30E-874D-AE62-8FEA40EE2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99" y="1234986"/>
            <a:ext cx="3964429" cy="4587146"/>
          </a:xfrm>
        </p:spPr>
        <p:txBody>
          <a:bodyPr/>
          <a:lstStyle/>
          <a:p>
            <a:r>
              <a:rPr lang="en-US" sz="2400" dirty="0"/>
              <a:t>Data is stored over multiple nodes.</a:t>
            </a:r>
          </a:p>
          <a:p>
            <a:r>
              <a:rPr lang="en-US" sz="2400" dirty="0"/>
              <a:t>Data is asynchronously updated.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Client must get the </a:t>
            </a:r>
            <a:r>
              <a:rPr lang="en-US" sz="2400" i="1" dirty="0">
                <a:solidFill>
                  <a:srgbClr val="FF0000"/>
                </a:solidFill>
              </a:rPr>
              <a:t>latest possible version</a:t>
            </a:r>
            <a:r>
              <a:rPr lang="en-US" sz="2400" dirty="0">
                <a:solidFill>
                  <a:srgbClr val="FF0000"/>
                </a:solidFill>
              </a:rPr>
              <a:t> of the data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 [Lamport 1979, ABD 1995].</a:t>
            </a:r>
          </a:p>
          <a:p>
            <a:endParaRPr lang="en-US" sz="2400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AC6133-CE84-5847-AF53-4E7697572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835725" y="1794994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24A2F0-7400-0B4F-B92B-79966D28F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7540567" y="1750956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053959-5628-EA44-929A-038AE2E77357}"/>
              </a:ext>
            </a:extLst>
          </p:cNvPr>
          <p:cNvCxnSpPr/>
          <p:nvPr/>
        </p:nvCxnSpPr>
        <p:spPr bwMode="auto">
          <a:xfrm flipH="1">
            <a:off x="5194053" y="4630420"/>
            <a:ext cx="901131" cy="5422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BF85AD-3FA9-8747-B75A-B1988F08D16D}"/>
              </a:ext>
            </a:extLst>
          </p:cNvPr>
          <p:cNvCxnSpPr/>
          <p:nvPr/>
        </p:nvCxnSpPr>
        <p:spPr bwMode="auto">
          <a:xfrm>
            <a:off x="5489113" y="2507162"/>
            <a:ext cx="498118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2489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E115D43-784A-AC49-B6F3-5B8744A05233}"/>
              </a:ext>
            </a:extLst>
          </p:cNvPr>
          <p:cNvSpPr txBox="1"/>
          <p:nvPr/>
        </p:nvSpPr>
        <p:spPr>
          <a:xfrm>
            <a:off x="4527177" y="1289291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24894"/>
                </a:solidFill>
              </a:rPr>
              <a:t>Write 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F626E9-3792-F741-8090-4E69F112DC44}"/>
              </a:ext>
            </a:extLst>
          </p:cNvPr>
          <p:cNvSpPr txBox="1"/>
          <p:nvPr/>
        </p:nvSpPr>
        <p:spPr>
          <a:xfrm>
            <a:off x="7362777" y="1259397"/>
            <a:ext cx="170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Write client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7C9807-83F3-904B-B179-F7C3749D6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" t="61326" r="84580" b="7580"/>
          <a:stretch/>
        </p:blipFill>
        <p:spPr>
          <a:xfrm>
            <a:off x="4373712" y="4873767"/>
            <a:ext cx="814217" cy="83278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A0922A-4278-FC48-9F0B-6337C1CDB4DD}"/>
              </a:ext>
            </a:extLst>
          </p:cNvPr>
          <p:cNvCxnSpPr/>
          <p:nvPr/>
        </p:nvCxnSpPr>
        <p:spPr bwMode="auto">
          <a:xfrm flipH="1">
            <a:off x="6920376" y="2507162"/>
            <a:ext cx="620190" cy="6536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/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Read client: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reads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CDCD53E-5275-4E46-86EF-C22966C36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639" y="5149416"/>
                <a:ext cx="3174145" cy="461665"/>
              </a:xfrm>
              <a:prstGeom prst="rect">
                <a:avLst/>
              </a:prstGeom>
              <a:blipFill>
                <a:blip r:embed="rId4"/>
                <a:stretch>
                  <a:fillRect l="-3200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9BB85599-F48F-F14C-AF47-A349F69EB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105" y="3541255"/>
            <a:ext cx="416943" cy="6426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EE178F-2426-F14D-ACAF-EA696B72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146" y="3528560"/>
            <a:ext cx="416943" cy="6426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4358E3E-2347-724E-A794-A464A784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948" y="3528559"/>
            <a:ext cx="416943" cy="6426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9F5321-05DB-E84D-AA09-F13B2100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11" y="3541254"/>
            <a:ext cx="416943" cy="6426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8CD645-4AC5-B44A-81B0-A2DC0B421B3F}"/>
              </a:ext>
            </a:extLst>
          </p:cNvPr>
          <p:cNvCxnSpPr/>
          <p:nvPr/>
        </p:nvCxnSpPr>
        <p:spPr bwMode="auto">
          <a:xfrm>
            <a:off x="7018498" y="3883512"/>
            <a:ext cx="8753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/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14A7D4-704E-9C46-9D2E-2D3235A35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239" y="2698464"/>
                <a:ext cx="1266093" cy="369332"/>
              </a:xfrm>
              <a:prstGeom prst="rect">
                <a:avLst/>
              </a:prstGeom>
              <a:blipFill>
                <a:blip r:embed="rId6"/>
                <a:stretch>
                  <a:fillRect r="-9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/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𝒗𝒂𝒍𝒖𝒆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 err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7D7E030-0A14-E647-9DF8-0CACBCA35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346" y="2737397"/>
                <a:ext cx="1266093" cy="369332"/>
              </a:xfrm>
              <a:prstGeom prst="rect">
                <a:avLst/>
              </a:prstGeom>
              <a:blipFill>
                <a:blip r:embed="rId7"/>
                <a:stretch>
                  <a:fillRect r="-8911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603D4498-6552-D149-83D3-2046279F0A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048" y="4542797"/>
            <a:ext cx="2571844" cy="156574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6C0631F-5D69-9F46-B80F-795090BE90C1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02BF31B-1357-D640-BDB6-B8933C3A2B02}"/>
              </a:ext>
            </a:extLst>
          </p:cNvPr>
          <p:cNvSpPr/>
          <p:nvPr/>
        </p:nvSpPr>
        <p:spPr bwMode="auto">
          <a:xfrm>
            <a:off x="4073870" y="3247475"/>
            <a:ext cx="4774296" cy="13592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latin typeface="Arial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0C7F4F3B-6AFC-8F4F-98AC-D72EB36D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88758891-A6A3-EF43-9A4A-5FB2969E6DA6}"/>
              </a:ext>
            </a:extLst>
          </p:cNvPr>
          <p:cNvSpPr txBox="1">
            <a:spLocks/>
          </p:cNvSpPr>
          <p:nvPr/>
        </p:nvSpPr>
        <p:spPr>
          <a:xfrm>
            <a:off x="312290" y="586075"/>
            <a:ext cx="8831709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>
                <a:solidFill>
                  <a:srgbClr val="024894"/>
                </a:solidFill>
              </a:rPr>
              <a:t>Case Study: Latency-Storage Trade-off in AWS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E0E71-6700-854A-A7EE-5FA031741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0" t="4789" r="7085"/>
          <a:stretch/>
        </p:blipFill>
        <p:spPr>
          <a:xfrm>
            <a:off x="912792" y="1526261"/>
            <a:ext cx="6607124" cy="3326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F77C4-1433-FE47-A26D-C8CC58FDD420}"/>
                  </a:ext>
                </a:extLst>
              </p:cNvPr>
              <p:cNvSpPr txBox="1"/>
              <p:nvPr/>
            </p:nvSpPr>
            <p:spPr>
              <a:xfrm>
                <a:off x="7361037" y="4436795"/>
                <a:ext cx="38125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100" b="0" i="0" smtClean="0"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en-US" sz="11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7F77C4-1433-FE47-A26D-C8CC58FDD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037" y="4436795"/>
                <a:ext cx="381258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CD8CE36-5448-FC49-9DBA-FFC9972CB2DE}"/>
              </a:ext>
            </a:extLst>
          </p:cNvPr>
          <p:cNvSpPr txBox="1"/>
          <p:nvPr/>
        </p:nvSpPr>
        <p:spPr>
          <a:xfrm>
            <a:off x="6678544" y="5136407"/>
            <a:ext cx="183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Centralized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578E16-ECBB-7E49-AB10-FFCDC523D058}"/>
              </a:ext>
            </a:extLst>
          </p:cNvPr>
          <p:cNvCxnSpPr>
            <a:cxnSpLocks/>
          </p:cNvCxnSpPr>
          <p:nvPr/>
        </p:nvCxnSpPr>
        <p:spPr bwMode="auto">
          <a:xfrm>
            <a:off x="6444868" y="5135914"/>
            <a:ext cx="230347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2B8FD1-AF9D-094F-8CED-1753C4076764}"/>
              </a:ext>
            </a:extLst>
          </p:cNvPr>
          <p:cNvCxnSpPr>
            <a:cxnSpLocks/>
          </p:cNvCxnSpPr>
          <p:nvPr/>
        </p:nvCxnSpPr>
        <p:spPr bwMode="auto">
          <a:xfrm>
            <a:off x="2877797" y="1371600"/>
            <a:ext cx="0" cy="39116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7EAB5DE-F240-F14B-BBF3-8AEE2C9DE7A0}"/>
              </a:ext>
            </a:extLst>
          </p:cNvPr>
          <p:cNvSpPr txBox="1"/>
          <p:nvPr/>
        </p:nvSpPr>
        <p:spPr>
          <a:xfrm>
            <a:off x="629330" y="4800389"/>
            <a:ext cx="2197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406C74-5200-2646-9C36-B9678E8D403A}"/>
              </a:ext>
            </a:extLst>
          </p:cNvPr>
          <p:cNvCxnSpPr>
            <a:cxnSpLocks/>
          </p:cNvCxnSpPr>
          <p:nvPr/>
        </p:nvCxnSpPr>
        <p:spPr bwMode="auto">
          <a:xfrm>
            <a:off x="6446497" y="1371600"/>
            <a:ext cx="0" cy="39116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D6758A-A91E-D74A-80DB-879A616CE034}"/>
              </a:ext>
            </a:extLst>
          </p:cNvPr>
          <p:cNvCxnSpPr>
            <a:cxnSpLocks/>
          </p:cNvCxnSpPr>
          <p:nvPr/>
        </p:nvCxnSpPr>
        <p:spPr bwMode="auto">
          <a:xfrm flipH="1">
            <a:off x="582004" y="5135914"/>
            <a:ext cx="23034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8308D44-F8CF-814D-9228-2FCA37BF667E}"/>
              </a:ext>
            </a:extLst>
          </p:cNvPr>
          <p:cNvSpPr txBox="1"/>
          <p:nvPr/>
        </p:nvSpPr>
        <p:spPr>
          <a:xfrm>
            <a:off x="3596905" y="5111601"/>
            <a:ext cx="2303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8C6A91-24B5-BF41-92BA-C6F36B5DDA7A}"/>
              </a:ext>
            </a:extLst>
          </p:cNvPr>
          <p:cNvCxnSpPr/>
          <p:nvPr/>
        </p:nvCxnSpPr>
        <p:spPr bwMode="auto">
          <a:xfrm flipH="1">
            <a:off x="748145" y="3269673"/>
            <a:ext cx="318655" cy="3186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FBE81A3-C251-944F-A437-9B36AEA884A4}"/>
              </a:ext>
            </a:extLst>
          </p:cNvPr>
          <p:cNvSpPr txBox="1"/>
          <p:nvPr/>
        </p:nvSpPr>
        <p:spPr>
          <a:xfrm>
            <a:off x="56658" y="3664076"/>
            <a:ext cx="154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Storage Cost with Side information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E5734D-AA83-F143-82EF-00F4C6D138F9}"/>
              </a:ext>
            </a:extLst>
          </p:cNvPr>
          <p:cNvSpPr txBox="1"/>
          <p:nvPr/>
        </p:nvSpPr>
        <p:spPr>
          <a:xfrm>
            <a:off x="22091" y="1497944"/>
            <a:ext cx="1547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Storage Cost without Side information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CDAD837-7685-D94E-BA44-950084C4095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5049" y="2338093"/>
            <a:ext cx="379739" cy="348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58242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412CD0-4E88-D745-91AE-CC8FAA96D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91" y="1132561"/>
            <a:ext cx="8647933" cy="44230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815C72-693C-5542-900C-5322D3F1458B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Discussion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42414B-CCFC-6744-B1AB-09D9AF42DDFF}"/>
              </a:ext>
            </a:extLst>
          </p:cNvPr>
          <p:cNvSpPr txBox="1"/>
          <p:nvPr/>
        </p:nvSpPr>
        <p:spPr>
          <a:xfrm>
            <a:off x="7384484" y="1640868"/>
            <a:ext cx="183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Centralized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181778B-5359-7346-B810-A9B914EDD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150206"/>
            <a:ext cx="9144000" cy="70402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9857137-60D7-9C4F-AE02-C16D6F2AFE67}"/>
              </a:ext>
            </a:extLst>
          </p:cNvPr>
          <p:cNvSpPr txBox="1"/>
          <p:nvPr/>
        </p:nvSpPr>
        <p:spPr>
          <a:xfrm>
            <a:off x="0" y="1323377"/>
            <a:ext cx="219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Decentralized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B3E09B7-9C75-9D44-B7AF-9E31F649BEDA}"/>
              </a:ext>
            </a:extLst>
          </p:cNvPr>
          <p:cNvSpPr/>
          <p:nvPr/>
        </p:nvSpPr>
        <p:spPr>
          <a:xfrm rot="1275059">
            <a:off x="8075173" y="297969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8E668F-2E6D-7C41-B926-42FA30637A23}"/>
              </a:ext>
            </a:extLst>
          </p:cNvPr>
          <p:cNvSpPr/>
          <p:nvPr/>
        </p:nvSpPr>
        <p:spPr>
          <a:xfrm rot="21445292">
            <a:off x="7454831" y="342035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59FB7ED-ED20-2745-A81E-1E8AD56C1D22}"/>
              </a:ext>
            </a:extLst>
          </p:cNvPr>
          <p:cNvSpPr/>
          <p:nvPr/>
        </p:nvSpPr>
        <p:spPr>
          <a:xfrm rot="288824">
            <a:off x="8680275" y="339793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C26A9B0-97EB-5541-9DFB-A9E3FE8C7749}"/>
              </a:ext>
            </a:extLst>
          </p:cNvPr>
          <p:cNvSpPr/>
          <p:nvPr/>
        </p:nvSpPr>
        <p:spPr>
          <a:xfrm rot="20599386">
            <a:off x="8384203" y="405008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29F35DD-374B-DC4A-8D98-782481CD350D}"/>
              </a:ext>
            </a:extLst>
          </p:cNvPr>
          <p:cNvSpPr/>
          <p:nvPr/>
        </p:nvSpPr>
        <p:spPr>
          <a:xfrm rot="1128832">
            <a:off x="7685374" y="405468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3D5B2D-0B07-3B40-A1F8-A5AABAF76246}"/>
              </a:ext>
            </a:extLst>
          </p:cNvPr>
          <p:cNvCxnSpPr>
            <a:cxnSpLocks/>
            <a:stCxn id="43" idx="1"/>
            <a:endCxn id="41" idx="5"/>
          </p:cNvCxnSpPr>
          <p:nvPr/>
        </p:nvCxnSpPr>
        <p:spPr>
          <a:xfrm flipH="1" flipV="1">
            <a:off x="7758920" y="369552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314131E-9286-7649-8227-33CD215EC540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7748453" y="322168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A49EF3-B6C4-1D44-8503-3EC7A9F880AA}"/>
              </a:ext>
            </a:extLst>
          </p:cNvPr>
          <p:cNvCxnSpPr>
            <a:cxnSpLocks/>
            <a:stCxn id="40" idx="4"/>
            <a:endCxn id="44" idx="0"/>
          </p:cNvCxnSpPr>
          <p:nvPr/>
        </p:nvCxnSpPr>
        <p:spPr>
          <a:xfrm flipH="1">
            <a:off x="7920110" y="331514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1014F94-03FF-5845-891E-EDA7F94B03E3}"/>
              </a:ext>
            </a:extLst>
          </p:cNvPr>
          <p:cNvCxnSpPr>
            <a:cxnSpLocks/>
            <a:stCxn id="42" idx="1"/>
            <a:endCxn id="40" idx="6"/>
          </p:cNvCxnSpPr>
          <p:nvPr/>
        </p:nvCxnSpPr>
        <p:spPr>
          <a:xfrm flipH="1" flipV="1">
            <a:off x="8422402" y="321846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29D56A8-6F4B-1847-BAF7-913447B7F09B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>
            <a:off x="7804932" y="354625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82817D-A328-B24B-A8E4-16A7A6DA8DA0}"/>
              </a:ext>
            </a:extLst>
          </p:cNvPr>
          <p:cNvCxnSpPr>
            <a:cxnSpLocks/>
            <a:stCxn id="43" idx="2"/>
            <a:endCxn id="44" idx="6"/>
          </p:cNvCxnSpPr>
          <p:nvPr/>
        </p:nvCxnSpPr>
        <p:spPr>
          <a:xfrm flipH="1">
            <a:off x="8038764" y="427615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018B5A7-14FD-4D4B-BBA5-7FED6A6F618D}"/>
              </a:ext>
            </a:extLst>
          </p:cNvPr>
          <p:cNvCxnSpPr>
            <a:cxnSpLocks/>
            <a:stCxn id="42" idx="4"/>
            <a:endCxn id="43" idx="7"/>
          </p:cNvCxnSpPr>
          <p:nvPr/>
        </p:nvCxnSpPr>
        <p:spPr>
          <a:xfrm flipH="1">
            <a:off x="8655475" y="372286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0860668-14C9-A947-B548-7BD55AE6676A}"/>
              </a:ext>
            </a:extLst>
          </p:cNvPr>
          <p:cNvCxnSpPr>
            <a:cxnSpLocks/>
            <a:stCxn id="40" idx="5"/>
            <a:endCxn id="43" idx="0"/>
          </p:cNvCxnSpPr>
          <p:nvPr/>
        </p:nvCxnSpPr>
        <p:spPr>
          <a:xfrm>
            <a:off x="8328842" y="3313810"/>
            <a:ext cx="188265" cy="7435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314872-A7AE-5E46-87CA-3CA39CF280BE}"/>
              </a:ext>
            </a:extLst>
          </p:cNvPr>
          <p:cNvCxnSpPr>
            <a:cxnSpLocks/>
            <a:stCxn id="44" idx="1"/>
            <a:endCxn id="41" idx="4"/>
          </p:cNvCxnSpPr>
          <p:nvPr/>
        </p:nvCxnSpPr>
        <p:spPr>
          <a:xfrm flipH="1" flipV="1">
            <a:off x="7637372" y="374923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DE67BB-9E6D-704B-8A0E-69CA15C9E691}"/>
              </a:ext>
            </a:extLst>
          </p:cNvPr>
          <p:cNvCxnSpPr>
            <a:cxnSpLocks/>
            <a:stCxn id="42" idx="3"/>
            <a:endCxn id="44" idx="7"/>
          </p:cNvCxnSpPr>
          <p:nvPr/>
        </p:nvCxnSpPr>
        <p:spPr>
          <a:xfrm flipH="1">
            <a:off x="8026044" y="366515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E0A0224-AB36-1141-BE70-1E7ED228D550}"/>
              </a:ext>
            </a:extLst>
          </p:cNvPr>
          <p:cNvSpPr/>
          <p:nvPr/>
        </p:nvSpPr>
        <p:spPr>
          <a:xfrm rot="1275059">
            <a:off x="876357" y="2965268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CB27E0C-40A0-1F40-AFE6-7D49BD93B221}"/>
              </a:ext>
            </a:extLst>
          </p:cNvPr>
          <p:cNvSpPr/>
          <p:nvPr/>
        </p:nvSpPr>
        <p:spPr>
          <a:xfrm rot="21445292">
            <a:off x="256015" y="3405927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5FCD9B5-133D-A24C-8854-D290E0A4A009}"/>
              </a:ext>
            </a:extLst>
          </p:cNvPr>
          <p:cNvSpPr/>
          <p:nvPr/>
        </p:nvSpPr>
        <p:spPr>
          <a:xfrm rot="288824">
            <a:off x="1481459" y="3383509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336D1D-1E2E-9846-8E56-8AB9E0126E8A}"/>
              </a:ext>
            </a:extLst>
          </p:cNvPr>
          <p:cNvSpPr/>
          <p:nvPr/>
        </p:nvSpPr>
        <p:spPr>
          <a:xfrm rot="20599386">
            <a:off x="1185387" y="4035660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FFCA73-F526-B343-AD0A-3E8480D19C9D}"/>
              </a:ext>
            </a:extLst>
          </p:cNvPr>
          <p:cNvSpPr/>
          <p:nvPr/>
        </p:nvSpPr>
        <p:spPr>
          <a:xfrm rot="1128832">
            <a:off x="486558" y="4040258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A268194-A036-7044-B3B0-B2D4023179C2}"/>
              </a:ext>
            </a:extLst>
          </p:cNvPr>
          <p:cNvSpPr/>
          <p:nvPr/>
        </p:nvSpPr>
        <p:spPr>
          <a:xfrm rot="1275059">
            <a:off x="598577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A21933-374C-F546-B781-DF37BD9970BD}"/>
              </a:ext>
            </a:extLst>
          </p:cNvPr>
          <p:cNvSpPr/>
          <p:nvPr/>
        </p:nvSpPr>
        <p:spPr>
          <a:xfrm rot="21445292">
            <a:off x="536542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4D6EAC7-C87B-2C4B-BBCF-842141EE936A}"/>
              </a:ext>
            </a:extLst>
          </p:cNvPr>
          <p:cNvSpPr/>
          <p:nvPr/>
        </p:nvSpPr>
        <p:spPr>
          <a:xfrm rot="288824">
            <a:off x="659087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7ACF095-CBB5-E148-AAAF-181A70A88B97}"/>
              </a:ext>
            </a:extLst>
          </p:cNvPr>
          <p:cNvSpPr/>
          <p:nvPr/>
        </p:nvSpPr>
        <p:spPr>
          <a:xfrm rot="20599386">
            <a:off x="629480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D6E0ABF-E807-924A-ADB3-1C1D09F93CE7}"/>
              </a:ext>
            </a:extLst>
          </p:cNvPr>
          <p:cNvSpPr/>
          <p:nvPr/>
        </p:nvSpPr>
        <p:spPr>
          <a:xfrm rot="1128832">
            <a:off x="559597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DC9E80-4ADE-7244-BD9A-4505643566A3}"/>
              </a:ext>
            </a:extLst>
          </p:cNvPr>
          <p:cNvCxnSpPr>
            <a:cxnSpLocks/>
            <a:stCxn id="63" idx="1"/>
            <a:endCxn id="61" idx="5"/>
          </p:cNvCxnSpPr>
          <p:nvPr/>
        </p:nvCxnSpPr>
        <p:spPr>
          <a:xfrm flipH="1" flipV="1">
            <a:off x="566951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D23624-48E8-6746-A542-4791BF1694F1}"/>
              </a:ext>
            </a:extLst>
          </p:cNvPr>
          <p:cNvCxnSpPr>
            <a:cxnSpLocks/>
            <a:stCxn id="60" idx="3"/>
            <a:endCxn id="61" idx="7"/>
          </p:cNvCxnSpPr>
          <p:nvPr/>
        </p:nvCxnSpPr>
        <p:spPr>
          <a:xfrm flipH="1">
            <a:off x="565905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BC62523-3FE8-C44D-B2C9-4A7C4A475459}"/>
              </a:ext>
            </a:extLst>
          </p:cNvPr>
          <p:cNvCxnSpPr>
            <a:cxnSpLocks/>
            <a:stCxn id="62" idx="1"/>
            <a:endCxn id="60" idx="6"/>
          </p:cNvCxnSpPr>
          <p:nvPr/>
        </p:nvCxnSpPr>
        <p:spPr>
          <a:xfrm flipH="1" flipV="1">
            <a:off x="633299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9C303B-7C98-714A-A14F-5C2AC600A0B3}"/>
              </a:ext>
            </a:extLst>
          </p:cNvPr>
          <p:cNvCxnSpPr>
            <a:cxnSpLocks/>
            <a:stCxn id="62" idx="2"/>
            <a:endCxn id="61" idx="6"/>
          </p:cNvCxnSpPr>
          <p:nvPr/>
        </p:nvCxnSpPr>
        <p:spPr>
          <a:xfrm flipH="1">
            <a:off x="571552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AE89F7-3DBC-8242-A871-784B7036B10F}"/>
              </a:ext>
            </a:extLst>
          </p:cNvPr>
          <p:cNvCxnSpPr>
            <a:cxnSpLocks/>
            <a:stCxn id="63" idx="2"/>
            <a:endCxn id="64" idx="6"/>
          </p:cNvCxnSpPr>
          <p:nvPr/>
        </p:nvCxnSpPr>
        <p:spPr>
          <a:xfrm flipH="1">
            <a:off x="594936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5ABC55A-88A7-3447-AD18-AD86BFEDE5EB}"/>
              </a:ext>
            </a:extLst>
          </p:cNvPr>
          <p:cNvCxnSpPr>
            <a:cxnSpLocks/>
            <a:stCxn id="62" idx="4"/>
            <a:endCxn id="63" idx="7"/>
          </p:cNvCxnSpPr>
          <p:nvPr/>
        </p:nvCxnSpPr>
        <p:spPr>
          <a:xfrm flipH="1">
            <a:off x="656607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0DE158-7A98-5741-975F-33F39E6259C7}"/>
              </a:ext>
            </a:extLst>
          </p:cNvPr>
          <p:cNvCxnSpPr>
            <a:cxnSpLocks/>
            <a:stCxn id="64" idx="1"/>
            <a:endCxn id="61" idx="4"/>
          </p:cNvCxnSpPr>
          <p:nvPr/>
        </p:nvCxnSpPr>
        <p:spPr>
          <a:xfrm flipH="1" flipV="1">
            <a:off x="554796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0C4A363-E45C-B24E-83D8-12041C552CC6}"/>
              </a:ext>
            </a:extLst>
          </p:cNvPr>
          <p:cNvCxnSpPr>
            <a:cxnSpLocks/>
            <a:stCxn id="62" idx="3"/>
            <a:endCxn id="64" idx="7"/>
          </p:cNvCxnSpPr>
          <p:nvPr/>
        </p:nvCxnSpPr>
        <p:spPr>
          <a:xfrm flipH="1">
            <a:off x="593664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67094C47-762C-CB41-9955-A0B1571710CF}"/>
              </a:ext>
            </a:extLst>
          </p:cNvPr>
          <p:cNvSpPr/>
          <p:nvPr/>
        </p:nvSpPr>
        <p:spPr>
          <a:xfrm rot="1275059">
            <a:off x="3485850" y="3021026"/>
            <a:ext cx="359450" cy="347254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BBE59A-ADB8-5E4D-A1D3-042238A27116}"/>
              </a:ext>
            </a:extLst>
          </p:cNvPr>
          <p:cNvSpPr/>
          <p:nvPr/>
        </p:nvSpPr>
        <p:spPr>
          <a:xfrm rot="21445292">
            <a:off x="2865508" y="3461685"/>
            <a:ext cx="350278" cy="329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DC125B3-922A-0446-88CE-6D358F693D89}"/>
              </a:ext>
            </a:extLst>
          </p:cNvPr>
          <p:cNvSpPr/>
          <p:nvPr/>
        </p:nvSpPr>
        <p:spPr>
          <a:xfrm rot="288824">
            <a:off x="4090952" y="3439267"/>
            <a:ext cx="343864" cy="32549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A48F40C-C0B9-AB47-8C68-4221A07A1433}"/>
              </a:ext>
            </a:extLst>
          </p:cNvPr>
          <p:cNvSpPr/>
          <p:nvPr/>
        </p:nvSpPr>
        <p:spPr>
          <a:xfrm rot="20599386">
            <a:off x="3794880" y="4091418"/>
            <a:ext cx="365459" cy="3472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626C918-B3DA-6646-BAE1-98E9EBACECDF}"/>
              </a:ext>
            </a:extLst>
          </p:cNvPr>
          <p:cNvSpPr/>
          <p:nvPr/>
        </p:nvSpPr>
        <p:spPr>
          <a:xfrm rot="1128832">
            <a:off x="3096051" y="4096016"/>
            <a:ext cx="363090" cy="3298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16628C1-1B93-1E44-9011-437F0FF92711}"/>
              </a:ext>
            </a:extLst>
          </p:cNvPr>
          <p:cNvCxnSpPr>
            <a:cxnSpLocks/>
            <a:stCxn id="76" idx="1"/>
            <a:endCxn id="74" idx="5"/>
          </p:cNvCxnSpPr>
          <p:nvPr/>
        </p:nvCxnSpPr>
        <p:spPr>
          <a:xfrm flipH="1" flipV="1">
            <a:off x="3169597" y="3736857"/>
            <a:ext cx="649005" cy="447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91B9F36-5927-8C40-B74D-4C2400ABA2D1}"/>
              </a:ext>
            </a:extLst>
          </p:cNvPr>
          <p:cNvCxnSpPr>
            <a:cxnSpLocks/>
            <a:stCxn id="73" idx="3"/>
            <a:endCxn id="74" idx="7"/>
          </p:cNvCxnSpPr>
          <p:nvPr/>
        </p:nvCxnSpPr>
        <p:spPr>
          <a:xfrm flipH="1">
            <a:off x="3159130" y="3263015"/>
            <a:ext cx="343502" cy="241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E114A3A-6ACF-BA46-9AD9-8486009F450B}"/>
              </a:ext>
            </a:extLst>
          </p:cNvPr>
          <p:cNvCxnSpPr>
            <a:cxnSpLocks/>
            <a:stCxn id="75" idx="1"/>
            <a:endCxn id="73" idx="6"/>
          </p:cNvCxnSpPr>
          <p:nvPr/>
        </p:nvCxnSpPr>
        <p:spPr>
          <a:xfrm flipH="1" flipV="1">
            <a:off x="3833079" y="3259795"/>
            <a:ext cx="318317" cy="2173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EA2C218-CCBD-E245-B956-B5A78153E092}"/>
              </a:ext>
            </a:extLst>
          </p:cNvPr>
          <p:cNvCxnSpPr>
            <a:cxnSpLocks/>
            <a:stCxn id="75" idx="2"/>
            <a:endCxn id="74" idx="6"/>
          </p:cNvCxnSpPr>
          <p:nvPr/>
        </p:nvCxnSpPr>
        <p:spPr>
          <a:xfrm flipH="1">
            <a:off x="3215609" y="3587588"/>
            <a:ext cx="875949" cy="307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5ECB269-D6DF-C54B-AB47-A39AC6CFA0E8}"/>
              </a:ext>
            </a:extLst>
          </p:cNvPr>
          <p:cNvCxnSpPr>
            <a:cxnSpLocks/>
            <a:stCxn id="76" idx="2"/>
            <a:endCxn id="77" idx="6"/>
          </p:cNvCxnSpPr>
          <p:nvPr/>
        </p:nvCxnSpPr>
        <p:spPr>
          <a:xfrm flipH="1">
            <a:off x="3449441" y="4317483"/>
            <a:ext cx="353125" cy="20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832E16-B8FB-3F4F-BC60-CF304B003E1B}"/>
              </a:ext>
            </a:extLst>
          </p:cNvPr>
          <p:cNvCxnSpPr>
            <a:cxnSpLocks/>
            <a:stCxn id="75" idx="4"/>
            <a:endCxn id="76" idx="7"/>
          </p:cNvCxnSpPr>
          <p:nvPr/>
        </p:nvCxnSpPr>
        <p:spPr>
          <a:xfrm flipH="1">
            <a:off x="4066152" y="3764191"/>
            <a:ext cx="183075" cy="3461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E9F3F6-AAED-9F46-9C94-FCD917E1759E}"/>
              </a:ext>
            </a:extLst>
          </p:cNvPr>
          <p:cNvCxnSpPr>
            <a:cxnSpLocks/>
            <a:stCxn id="77" idx="1"/>
            <a:endCxn id="74" idx="4"/>
          </p:cNvCxnSpPr>
          <p:nvPr/>
        </p:nvCxnSpPr>
        <p:spPr>
          <a:xfrm flipH="1" flipV="1">
            <a:off x="3048049" y="3790567"/>
            <a:ext cx="145646" cy="31858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770824-908F-3744-B5ED-8B4E56778194}"/>
              </a:ext>
            </a:extLst>
          </p:cNvPr>
          <p:cNvCxnSpPr>
            <a:cxnSpLocks/>
            <a:stCxn id="75" idx="3"/>
            <a:endCxn id="77" idx="7"/>
          </p:cNvCxnSpPr>
          <p:nvPr/>
        </p:nvCxnSpPr>
        <p:spPr>
          <a:xfrm flipH="1">
            <a:off x="3436721" y="3706489"/>
            <a:ext cx="695361" cy="4854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79F477D-2AE2-2D4B-BB37-B31EE51F6062}"/>
              </a:ext>
            </a:extLst>
          </p:cNvPr>
          <p:cNvSpPr txBox="1"/>
          <p:nvPr/>
        </p:nvSpPr>
        <p:spPr>
          <a:xfrm>
            <a:off x="2637522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not useful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B0AF7-DD00-3441-8EE4-7FAEE54641F8}"/>
              </a:ext>
            </a:extLst>
          </p:cNvPr>
          <p:cNvSpPr txBox="1"/>
          <p:nvPr/>
        </p:nvSpPr>
        <p:spPr>
          <a:xfrm>
            <a:off x="3439766" y="1652267"/>
            <a:ext cx="374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Partial Information  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07622A-B321-734D-8D95-A682BD862564}"/>
              </a:ext>
            </a:extLst>
          </p:cNvPr>
          <p:cNvCxnSpPr>
            <a:cxnSpLocks/>
            <a:stCxn id="60" idx="4"/>
            <a:endCxn id="64" idx="0"/>
          </p:cNvCxnSpPr>
          <p:nvPr/>
        </p:nvCxnSpPr>
        <p:spPr>
          <a:xfrm flipH="1">
            <a:off x="5830707" y="3356474"/>
            <a:ext cx="271856" cy="7483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DA09C56F-9066-CB42-8FBB-F1C38277DCA2}"/>
              </a:ext>
            </a:extLst>
          </p:cNvPr>
          <p:cNvSpPr txBox="1"/>
          <p:nvPr/>
        </p:nvSpPr>
        <p:spPr>
          <a:xfrm>
            <a:off x="5329180" y="4598314"/>
            <a:ext cx="3940299" cy="85028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Side Information</a:t>
            </a:r>
          </a:p>
          <a:p>
            <a:pPr defTabSz="270000">
              <a:spcAft>
                <a:spcPts val="450"/>
              </a:spcAft>
              <a:tabLst>
                <a:tab pos="270000" algn="l"/>
              </a:tabLst>
            </a:pP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ea typeface="Nokia Pure Text Light" panose="020B0403020202020204" pitchFamily="34" charset="0"/>
                <a:cs typeface="Arial" panose="020B0604020202020204" pitchFamily="34" charset="0"/>
              </a:rPr>
              <a:t> is useful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/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=2)</m:t>
                      </m:r>
                    </m:oMath>
                  </m:oMathPara>
                </a14:m>
                <a:endParaRPr lang="en-US" sz="18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2EA6D2E0-8D87-284C-B7C1-009C07A3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86" y="5384538"/>
                <a:ext cx="3607874" cy="369332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2">
            <a:extLst>
              <a:ext uri="{FF2B5EF4-FFF2-40B4-BE49-F238E27FC236}">
                <a16:creationId xmlns:a16="http://schemas.microsoft.com/office/drawing/2014/main" id="{D56769F3-738E-B348-9B21-C45E1DE07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918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8305" y="2356268"/>
            <a:ext cx="7772400" cy="698886"/>
          </a:xfrm>
        </p:spPr>
        <p:txBody>
          <a:bodyPr/>
          <a:lstStyle/>
          <a:p>
            <a:r>
              <a:rPr lang="en-US" sz="3600" i="1" dirty="0"/>
              <a:t>Questions?</a:t>
            </a:r>
            <a:br>
              <a:rPr lang="en-US" sz="3600" i="1" dirty="0"/>
            </a:br>
            <a:r>
              <a:rPr lang="en-US" sz="3600" i="1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48E93-28DD-9D4D-B594-CB9A5879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C26784-9853-D044-93FF-5233FFA57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FD4968-B1B7-EA44-B2E1-48A739BE6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EE0E3F-8874-8648-83E9-A31944DFB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D2069A-B8F1-F540-A2E2-04AA8D255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/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5C3A7F-F03D-EF4D-931B-6BEDC074F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750" y="3844603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195EAEE7-7140-6547-ABA5-34DFB85C4FF3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2C19552-1B30-7648-907F-0BD70F40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7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98F689-8172-EE4E-99A7-08A1A247E94C}"/>
              </a:ext>
            </a:extLst>
          </p:cNvPr>
          <p:cNvSpPr txBox="1">
            <a:spLocks/>
          </p:cNvSpPr>
          <p:nvPr/>
        </p:nvSpPr>
        <p:spPr>
          <a:xfrm>
            <a:off x="517358" y="977613"/>
            <a:ext cx="8542421" cy="44763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8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rgbClr val="024894"/>
                </a:solidFill>
              </a:rPr>
              <a:t>Asynchrony</a:t>
            </a:r>
            <a:br>
              <a:rPr lang="en-US" sz="2400" i="1" dirty="0">
                <a:solidFill>
                  <a:srgbClr val="024894"/>
                </a:solidFill>
              </a:rPr>
            </a:br>
            <a:r>
              <a:rPr lang="en-US" sz="2400" i="1" dirty="0">
                <a:solidFill>
                  <a:srgbClr val="024894"/>
                </a:solidFill>
              </a:rPr>
              <a:t>  </a:t>
            </a:r>
            <a:r>
              <a:rPr lang="en-US" sz="2400" i="1" dirty="0"/>
              <a:t>Data updates may not arrive at all servers simultaneously.</a:t>
            </a:r>
            <a:br>
              <a:rPr lang="en-US" sz="2400" i="1" dirty="0"/>
            </a:br>
            <a:endParaRPr lang="en-US" sz="2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i="1" dirty="0"/>
              <a:t> </a:t>
            </a:r>
            <a:br>
              <a:rPr lang="en-US" sz="2400" i="1" dirty="0"/>
            </a:br>
            <a:endParaRPr lang="en-US" sz="2400" i="1" dirty="0">
              <a:solidFill>
                <a:srgbClr val="024894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3CD655-EAD1-B04E-8F5A-034A761D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02" y="2576805"/>
            <a:ext cx="529861" cy="816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/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8230CCF-2BC9-EB4B-8A92-E6FAE857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335" y="3844603"/>
                <a:ext cx="99880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/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235B98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70570B8-BDB9-7B4A-9272-AECDA7423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90" y="3874015"/>
                <a:ext cx="99880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/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1634A9A-7EFD-134B-A1C0-5E8DDEE4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505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/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323F6FF-BF22-FF4F-8921-349854B59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604" y="3881551"/>
                <a:ext cx="9988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/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6682ED4-022E-7340-9201-5FC47511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749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/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235B98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b="1" dirty="0">
                  <a:solidFill>
                    <a:srgbClr val="235B98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F57FA83-8DD5-2449-895E-03E7517E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616" y="3844603"/>
                <a:ext cx="9988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DFE125E6-7CCF-5C41-BFB1-474BB9C1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46" y="2578874"/>
            <a:ext cx="529861" cy="81674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27DE1D-EF53-364F-A764-185A9C17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20" y="2578597"/>
            <a:ext cx="529861" cy="81674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A79CCD-38CB-C94A-A923-FDE32ED4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264" y="2580666"/>
            <a:ext cx="529861" cy="8167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164067-2EC5-7D44-A393-466F33EB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23" y="2573542"/>
            <a:ext cx="529861" cy="8167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C5D230A-A01A-5846-9056-3A534159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7" y="2575611"/>
            <a:ext cx="529861" cy="8167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EB91116-4BDA-0947-A952-20BFA1D7B4F4}"/>
              </a:ext>
            </a:extLst>
          </p:cNvPr>
          <p:cNvSpPr txBox="1">
            <a:spLocks/>
          </p:cNvSpPr>
          <p:nvPr/>
        </p:nvSpPr>
        <p:spPr>
          <a:xfrm>
            <a:off x="159891" y="433675"/>
            <a:ext cx="7772400" cy="6988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670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dirty="0">
                <a:solidFill>
                  <a:srgbClr val="024894"/>
                </a:solidFill>
              </a:rPr>
              <a:t>Distributed Key-value Stores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CF4FF29-CF4E-7C4B-95AE-6AFE608D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" y="6444343"/>
            <a:ext cx="2441303" cy="28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2676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True"/>
  <p:tag name="EMBEDFONTS" val="False"/>
  <p:tag name="USEBOLDAMS" val="False"/>
  <p:tag name="DEFAULTDISPLAYSOURCE" val="\documentclass{slides}&#10;\pagestyle{empty}&#10;\usepackage{times}&#10;\usepackage{color}&#10;\usepackage{mathptm}&#10;&#10;\usepackage{epsfig}&#10;\usepackage{array}&#10;\usepackage{amsmath}&#10;\usepackage{graphicx}&#10;\usepackage{psfrag}&#10;&#10;&#10;%%defs added by BAM&#10;\newcommand{\st}{\ensuremath{\colon}}&#10;\newcommand{\vect}[1]{\ensuremath{\mathbf{#1}}}&#10;\newcommand{\grad}[1]{\ensuremath{\nabla{#1}}}&#10;\newcommand{\eqdef}{\doteq}&#10;\newcommand{\set}[1]{\ensuremath{\mathcal{#1}}}&#10;\newcommand{\norm}[1]{\|{#1}\|}&#10;\DeclareMathOperator{\diag}{diag}&#10;\DeclareMathOperator{\sgn}{sgn}&#10;%%%%%%%&#10;\newtheorem{theorem}{Theorem}&#10;\newcommand{\be}{\begin{equation}}&#10;\newcommand{\ee}{\end{equation}}&#10;\newcommand{\bean}{\begin{eqnarray*}}&#10;\newcommand{\eean}{\end{eqnarray*}}&#10;\newcommand{\ol}{\overline}&#10;\newcommand{\ul}{\underline}&#10;\newcommand{\sR}{{\bf R}}&#10;\newcommand{\alp}{\alpha}&#10;\newcommand{\ve}{\varepsilon}&#10;\newcommand{\lam}{\lambda}&#10;\newcommand{\om}{\omega}&#10;\newcommand{\cX}{{\cal X}}&#10;\newcommand{\cD}{{\cal D}}&#10;\newcommand{\cP}{{\cal P}}&#10;\newcommand{\cA}{{\cal A}}&#10;\newcommand{\cF}{{\cal F}}&#10;\newcommand{\cE}{{\cal E}}&#10;\newcommand{\cC}{{\cal C}}&#10;\newcommand{\cU}{{\cal U}}&#10;\newcommand{\cS}{{\cal S}}&#10;\newcommand{\cR}{{\cal R}}&#10;\newcommand{\cT}{{\cal T}}&#10;\newcommand{\cL}{{\cal L}}&#10;\newcommand{\cI}{{\cal I}}&#10;\newcommand{\dA}{{\Delta A}}&#10;\newcommand{\da}{\delta a}&#10;\newcommand{\wh}{\widehat}&#10;\newcommand{\wt}{\widetilde}&#10;\newcommand{\pa}{{\bf p}}&#10;\newcommand{\Prob}{\wh{\rm P}}&#10;\newcommand{\A}{\mbox{~}}&#10;\newcommand{\mx}{\mathbf{x}}&#10;\newcommand{\bin}{\ensuremath{b^\mathrm{bin}}}&#10;&#10;%%% redefine \sR&#10;%\renewcommand{\sR}{\ensuremath{\Rset}}&#10;&#10;&#10;\begin{document}&#10;&#10;&#10;\end{document}&#10;"/>
  <p:tag name="TEX2PS" val="latex $(base).tex; dvips -D $(res) -E -o $(base).ps $(base).dvi"/>
  <p:tag name="TEX2PSBATCH" val="latex --interaction=nonstopmode $(base).tex; dvips -D $(res) -E -o $(base).ps $(base).dvi"/>
  <p:tag name="DEFAULTFONTSIZE" val="10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1"/>
  <p:tag name="DEFAULTWIDTH" val="509"/>
  <p:tag name="DEFAULTHEIGHT" val="635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55988</TotalTime>
  <Words>3188</Words>
  <Application>Microsoft Macintosh PowerPoint</Application>
  <PresentationFormat>On-screen Show (4:3)</PresentationFormat>
  <Paragraphs>988</Paragraphs>
  <Slides>72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Cambria Math</vt:lpstr>
      <vt:lpstr>Times New Roman</vt:lpstr>
      <vt:lpstr>Default Design</vt:lpstr>
      <vt:lpstr>Erasure-Coded Key-Value Stores with Side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 Thank You</vt:lpstr>
    </vt:vector>
  </TitlesOfParts>
  <Company>Penn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Traffic Engineering in  Computer Networks</dc:title>
  <dc:creator>Constantino Lagoa</dc:creator>
  <cp:lastModifiedBy>Ramy Ali</cp:lastModifiedBy>
  <cp:revision>1083</cp:revision>
  <cp:lastPrinted>2017-11-28T15:09:18Z</cp:lastPrinted>
  <dcterms:created xsi:type="dcterms:W3CDTF">2002-03-01T02:52:32Z</dcterms:created>
  <dcterms:modified xsi:type="dcterms:W3CDTF">2020-10-26T20:24:21Z</dcterms:modified>
</cp:coreProperties>
</file>